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4" r:id="rId14"/>
    <p:sldId id="275" r:id="rId15"/>
    <p:sldId id="276" r:id="rId16"/>
    <p:sldId id="277" r:id="rId17"/>
    <p:sldId id="278" r:id="rId18"/>
    <p:sldId id="279" r:id="rId19"/>
    <p:sldId id="268" r:id="rId20"/>
    <p:sldId id="269" r:id="rId21"/>
    <p:sldId id="270" r:id="rId22"/>
    <p:sldId id="271" r:id="rId23"/>
    <p:sldId id="272" r:id="rId24"/>
    <p:sldId id="27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EAB410-0BF2-4DF4-AB3F-3B34FA044A10}" type="datetimeFigureOut">
              <a:rPr lang="en-US" smtClean="0"/>
              <a:t>11/14/2018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A882FE-7A4A-4DA3-BD1F-4BC1C769110C}" type="slidenum">
              <a:rPr lang="en-US" smtClean="0"/>
              <a:t>‹#›</a:t>
            </a:fld>
            <a:endParaRPr lang="en-US"/>
          </a:p>
        </p:txBody>
      </p:sp>
    </p:spTree>
    <p:extLst>
      <p:ext uri="{BB962C8B-B14F-4D97-AF65-F5344CB8AC3E}">
        <p14:creationId xmlns:p14="http://schemas.microsoft.com/office/powerpoint/2010/main" val="2801892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882FE-7A4A-4DA3-BD1F-4BC1C769110C}" type="slidenum">
              <a:rPr lang="en-US" smtClean="0"/>
              <a:t>1</a:t>
            </a:fld>
            <a:endParaRPr lang="en-US"/>
          </a:p>
        </p:txBody>
      </p:sp>
    </p:spTree>
    <p:extLst>
      <p:ext uri="{BB962C8B-B14F-4D97-AF65-F5344CB8AC3E}">
        <p14:creationId xmlns:p14="http://schemas.microsoft.com/office/powerpoint/2010/main" val="420805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882FE-7A4A-4DA3-BD1F-4BC1C769110C}" type="slidenum">
              <a:rPr lang="en-US" smtClean="0"/>
              <a:t>16</a:t>
            </a:fld>
            <a:endParaRPr lang="en-US"/>
          </a:p>
        </p:txBody>
      </p:sp>
    </p:spTree>
    <p:extLst>
      <p:ext uri="{BB962C8B-B14F-4D97-AF65-F5344CB8AC3E}">
        <p14:creationId xmlns:p14="http://schemas.microsoft.com/office/powerpoint/2010/main" val="2713591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882FE-7A4A-4DA3-BD1F-4BC1C769110C}" type="slidenum">
              <a:rPr lang="en-US" smtClean="0"/>
              <a:t>17</a:t>
            </a:fld>
            <a:endParaRPr lang="en-US"/>
          </a:p>
        </p:txBody>
      </p:sp>
    </p:spTree>
    <p:extLst>
      <p:ext uri="{BB962C8B-B14F-4D97-AF65-F5344CB8AC3E}">
        <p14:creationId xmlns:p14="http://schemas.microsoft.com/office/powerpoint/2010/main" val="2025393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882FE-7A4A-4DA3-BD1F-4BC1C769110C}" type="slidenum">
              <a:rPr lang="en-US" smtClean="0"/>
              <a:t>19</a:t>
            </a:fld>
            <a:endParaRPr lang="en-US"/>
          </a:p>
        </p:txBody>
      </p:sp>
    </p:spTree>
    <p:extLst>
      <p:ext uri="{BB962C8B-B14F-4D97-AF65-F5344CB8AC3E}">
        <p14:creationId xmlns:p14="http://schemas.microsoft.com/office/powerpoint/2010/main" val="3107536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882FE-7A4A-4DA3-BD1F-4BC1C769110C}" type="slidenum">
              <a:rPr lang="en-US" smtClean="0"/>
              <a:t>20</a:t>
            </a:fld>
            <a:endParaRPr lang="en-US"/>
          </a:p>
        </p:txBody>
      </p:sp>
    </p:spTree>
    <p:extLst>
      <p:ext uri="{BB962C8B-B14F-4D97-AF65-F5344CB8AC3E}">
        <p14:creationId xmlns:p14="http://schemas.microsoft.com/office/powerpoint/2010/main" val="1345969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882FE-7A4A-4DA3-BD1F-4BC1C769110C}" type="slidenum">
              <a:rPr lang="en-US" smtClean="0"/>
              <a:t>22</a:t>
            </a:fld>
            <a:endParaRPr lang="en-US"/>
          </a:p>
        </p:txBody>
      </p:sp>
    </p:spTree>
    <p:extLst>
      <p:ext uri="{BB962C8B-B14F-4D97-AF65-F5344CB8AC3E}">
        <p14:creationId xmlns:p14="http://schemas.microsoft.com/office/powerpoint/2010/main" val="978744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882FE-7A4A-4DA3-BD1F-4BC1C769110C}" type="slidenum">
              <a:rPr lang="en-US" smtClean="0"/>
              <a:t>24</a:t>
            </a:fld>
            <a:endParaRPr lang="en-US"/>
          </a:p>
        </p:txBody>
      </p:sp>
    </p:spTree>
    <p:extLst>
      <p:ext uri="{BB962C8B-B14F-4D97-AF65-F5344CB8AC3E}">
        <p14:creationId xmlns:p14="http://schemas.microsoft.com/office/powerpoint/2010/main" val="2295906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882FE-7A4A-4DA3-BD1F-4BC1C769110C}" type="slidenum">
              <a:rPr lang="en-US" smtClean="0"/>
              <a:t>2</a:t>
            </a:fld>
            <a:endParaRPr lang="en-US"/>
          </a:p>
        </p:txBody>
      </p:sp>
    </p:spTree>
    <p:extLst>
      <p:ext uri="{BB962C8B-B14F-4D97-AF65-F5344CB8AC3E}">
        <p14:creationId xmlns:p14="http://schemas.microsoft.com/office/powerpoint/2010/main" val="2013670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882FE-7A4A-4DA3-BD1F-4BC1C769110C}" type="slidenum">
              <a:rPr lang="en-US" smtClean="0"/>
              <a:t>3</a:t>
            </a:fld>
            <a:endParaRPr lang="en-US"/>
          </a:p>
        </p:txBody>
      </p:sp>
    </p:spTree>
    <p:extLst>
      <p:ext uri="{BB962C8B-B14F-4D97-AF65-F5344CB8AC3E}">
        <p14:creationId xmlns:p14="http://schemas.microsoft.com/office/powerpoint/2010/main" val="3786490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882FE-7A4A-4DA3-BD1F-4BC1C769110C}" type="slidenum">
              <a:rPr lang="en-US" smtClean="0"/>
              <a:t>5</a:t>
            </a:fld>
            <a:endParaRPr lang="en-US"/>
          </a:p>
        </p:txBody>
      </p:sp>
    </p:spTree>
    <p:extLst>
      <p:ext uri="{BB962C8B-B14F-4D97-AF65-F5344CB8AC3E}">
        <p14:creationId xmlns:p14="http://schemas.microsoft.com/office/powerpoint/2010/main" val="2701506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882FE-7A4A-4DA3-BD1F-4BC1C769110C}" type="slidenum">
              <a:rPr lang="en-US" smtClean="0"/>
              <a:t>6</a:t>
            </a:fld>
            <a:endParaRPr lang="en-US"/>
          </a:p>
        </p:txBody>
      </p:sp>
    </p:spTree>
    <p:extLst>
      <p:ext uri="{BB962C8B-B14F-4D97-AF65-F5344CB8AC3E}">
        <p14:creationId xmlns:p14="http://schemas.microsoft.com/office/powerpoint/2010/main" val="1452640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882FE-7A4A-4DA3-BD1F-4BC1C769110C}" type="slidenum">
              <a:rPr lang="en-US" smtClean="0"/>
              <a:t>7</a:t>
            </a:fld>
            <a:endParaRPr lang="en-US"/>
          </a:p>
        </p:txBody>
      </p:sp>
    </p:spTree>
    <p:extLst>
      <p:ext uri="{BB962C8B-B14F-4D97-AF65-F5344CB8AC3E}">
        <p14:creationId xmlns:p14="http://schemas.microsoft.com/office/powerpoint/2010/main" val="301068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882FE-7A4A-4DA3-BD1F-4BC1C769110C}" type="slidenum">
              <a:rPr lang="en-US" smtClean="0"/>
              <a:t>8</a:t>
            </a:fld>
            <a:endParaRPr lang="en-US"/>
          </a:p>
        </p:txBody>
      </p:sp>
    </p:spTree>
    <p:extLst>
      <p:ext uri="{BB962C8B-B14F-4D97-AF65-F5344CB8AC3E}">
        <p14:creationId xmlns:p14="http://schemas.microsoft.com/office/powerpoint/2010/main" val="1342094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882FE-7A4A-4DA3-BD1F-4BC1C769110C}" type="slidenum">
              <a:rPr lang="en-US" smtClean="0"/>
              <a:t>11</a:t>
            </a:fld>
            <a:endParaRPr lang="en-US"/>
          </a:p>
        </p:txBody>
      </p:sp>
    </p:spTree>
    <p:extLst>
      <p:ext uri="{BB962C8B-B14F-4D97-AF65-F5344CB8AC3E}">
        <p14:creationId xmlns:p14="http://schemas.microsoft.com/office/powerpoint/2010/main" val="2163336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882FE-7A4A-4DA3-BD1F-4BC1C769110C}" type="slidenum">
              <a:rPr lang="en-US" smtClean="0"/>
              <a:t>15</a:t>
            </a:fld>
            <a:endParaRPr lang="en-US"/>
          </a:p>
        </p:txBody>
      </p:sp>
    </p:spTree>
    <p:extLst>
      <p:ext uri="{BB962C8B-B14F-4D97-AF65-F5344CB8AC3E}">
        <p14:creationId xmlns:p14="http://schemas.microsoft.com/office/powerpoint/2010/main" val="878293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A7621D-DDE5-4102-A509-D7AB20E5E7F3}"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7062B-428B-4BC0-9C0A-05CD5B7F79C8}" type="slidenum">
              <a:rPr lang="en-US" smtClean="0"/>
              <a:t>‹#›</a:t>
            </a:fld>
            <a:endParaRPr lang="en-US"/>
          </a:p>
        </p:txBody>
      </p:sp>
    </p:spTree>
    <p:extLst>
      <p:ext uri="{BB962C8B-B14F-4D97-AF65-F5344CB8AC3E}">
        <p14:creationId xmlns:p14="http://schemas.microsoft.com/office/powerpoint/2010/main" val="3410995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7621D-DDE5-4102-A509-D7AB20E5E7F3}"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7062B-428B-4BC0-9C0A-05CD5B7F79C8}" type="slidenum">
              <a:rPr lang="en-US" smtClean="0"/>
              <a:t>‹#›</a:t>
            </a:fld>
            <a:endParaRPr lang="en-US"/>
          </a:p>
        </p:txBody>
      </p:sp>
    </p:spTree>
    <p:extLst>
      <p:ext uri="{BB962C8B-B14F-4D97-AF65-F5344CB8AC3E}">
        <p14:creationId xmlns:p14="http://schemas.microsoft.com/office/powerpoint/2010/main" val="188875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7621D-DDE5-4102-A509-D7AB20E5E7F3}"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7062B-428B-4BC0-9C0A-05CD5B7F79C8}" type="slidenum">
              <a:rPr lang="en-US" smtClean="0"/>
              <a:t>‹#›</a:t>
            </a:fld>
            <a:endParaRPr lang="en-US"/>
          </a:p>
        </p:txBody>
      </p:sp>
    </p:spTree>
    <p:extLst>
      <p:ext uri="{BB962C8B-B14F-4D97-AF65-F5344CB8AC3E}">
        <p14:creationId xmlns:p14="http://schemas.microsoft.com/office/powerpoint/2010/main" val="2216846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7621D-DDE5-4102-A509-D7AB20E5E7F3}"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7062B-428B-4BC0-9C0A-05CD5B7F79C8}" type="slidenum">
              <a:rPr lang="en-US" smtClean="0"/>
              <a:t>‹#›</a:t>
            </a:fld>
            <a:endParaRPr lang="en-US"/>
          </a:p>
        </p:txBody>
      </p:sp>
    </p:spTree>
    <p:extLst>
      <p:ext uri="{BB962C8B-B14F-4D97-AF65-F5344CB8AC3E}">
        <p14:creationId xmlns:p14="http://schemas.microsoft.com/office/powerpoint/2010/main" val="4123221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A7621D-DDE5-4102-A509-D7AB20E5E7F3}"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7062B-428B-4BC0-9C0A-05CD5B7F79C8}" type="slidenum">
              <a:rPr lang="en-US" smtClean="0"/>
              <a:t>‹#›</a:t>
            </a:fld>
            <a:endParaRPr lang="en-US"/>
          </a:p>
        </p:txBody>
      </p:sp>
    </p:spTree>
    <p:extLst>
      <p:ext uri="{BB962C8B-B14F-4D97-AF65-F5344CB8AC3E}">
        <p14:creationId xmlns:p14="http://schemas.microsoft.com/office/powerpoint/2010/main" val="886989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A7621D-DDE5-4102-A509-D7AB20E5E7F3}"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7062B-428B-4BC0-9C0A-05CD5B7F79C8}" type="slidenum">
              <a:rPr lang="en-US" smtClean="0"/>
              <a:t>‹#›</a:t>
            </a:fld>
            <a:endParaRPr lang="en-US"/>
          </a:p>
        </p:txBody>
      </p:sp>
    </p:spTree>
    <p:extLst>
      <p:ext uri="{BB962C8B-B14F-4D97-AF65-F5344CB8AC3E}">
        <p14:creationId xmlns:p14="http://schemas.microsoft.com/office/powerpoint/2010/main" val="346302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A7621D-DDE5-4102-A509-D7AB20E5E7F3}"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87062B-428B-4BC0-9C0A-05CD5B7F79C8}" type="slidenum">
              <a:rPr lang="en-US" smtClean="0"/>
              <a:t>‹#›</a:t>
            </a:fld>
            <a:endParaRPr lang="en-US"/>
          </a:p>
        </p:txBody>
      </p:sp>
    </p:spTree>
    <p:extLst>
      <p:ext uri="{BB962C8B-B14F-4D97-AF65-F5344CB8AC3E}">
        <p14:creationId xmlns:p14="http://schemas.microsoft.com/office/powerpoint/2010/main" val="153511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A7621D-DDE5-4102-A509-D7AB20E5E7F3}"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87062B-428B-4BC0-9C0A-05CD5B7F79C8}" type="slidenum">
              <a:rPr lang="en-US" smtClean="0"/>
              <a:t>‹#›</a:t>
            </a:fld>
            <a:endParaRPr lang="en-US"/>
          </a:p>
        </p:txBody>
      </p:sp>
    </p:spTree>
    <p:extLst>
      <p:ext uri="{BB962C8B-B14F-4D97-AF65-F5344CB8AC3E}">
        <p14:creationId xmlns:p14="http://schemas.microsoft.com/office/powerpoint/2010/main" val="2511092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7621D-DDE5-4102-A509-D7AB20E5E7F3}"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87062B-428B-4BC0-9C0A-05CD5B7F79C8}" type="slidenum">
              <a:rPr lang="en-US" smtClean="0"/>
              <a:t>‹#›</a:t>
            </a:fld>
            <a:endParaRPr lang="en-US"/>
          </a:p>
        </p:txBody>
      </p:sp>
    </p:spTree>
    <p:extLst>
      <p:ext uri="{BB962C8B-B14F-4D97-AF65-F5344CB8AC3E}">
        <p14:creationId xmlns:p14="http://schemas.microsoft.com/office/powerpoint/2010/main" val="2035689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A7621D-DDE5-4102-A509-D7AB20E5E7F3}"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7062B-428B-4BC0-9C0A-05CD5B7F79C8}" type="slidenum">
              <a:rPr lang="en-US" smtClean="0"/>
              <a:t>‹#›</a:t>
            </a:fld>
            <a:endParaRPr lang="en-US"/>
          </a:p>
        </p:txBody>
      </p:sp>
    </p:spTree>
    <p:extLst>
      <p:ext uri="{BB962C8B-B14F-4D97-AF65-F5344CB8AC3E}">
        <p14:creationId xmlns:p14="http://schemas.microsoft.com/office/powerpoint/2010/main" val="2426784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A7621D-DDE5-4102-A509-D7AB20E5E7F3}"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7062B-428B-4BC0-9C0A-05CD5B7F79C8}" type="slidenum">
              <a:rPr lang="en-US" smtClean="0"/>
              <a:t>‹#›</a:t>
            </a:fld>
            <a:endParaRPr lang="en-US"/>
          </a:p>
        </p:txBody>
      </p:sp>
    </p:spTree>
    <p:extLst>
      <p:ext uri="{BB962C8B-B14F-4D97-AF65-F5344CB8AC3E}">
        <p14:creationId xmlns:p14="http://schemas.microsoft.com/office/powerpoint/2010/main" val="3719832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7621D-DDE5-4102-A509-D7AB20E5E7F3}" type="datetimeFigureOut">
              <a:rPr lang="en-US" smtClean="0"/>
              <a:t>11/14/2018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7062B-428B-4BC0-9C0A-05CD5B7F79C8}" type="slidenum">
              <a:rPr lang="en-US" smtClean="0"/>
              <a:t>‹#›</a:t>
            </a:fld>
            <a:endParaRPr lang="en-US"/>
          </a:p>
        </p:txBody>
      </p:sp>
    </p:spTree>
    <p:extLst>
      <p:ext uri="{BB962C8B-B14F-4D97-AF65-F5344CB8AC3E}">
        <p14:creationId xmlns:p14="http://schemas.microsoft.com/office/powerpoint/2010/main" val="271940854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ar.wikipedia.org/wiki/%D8%BA%D8%A7%D9%84%D8%A7%D9%83%D8%AA%D9%88%D8%B2" TargetMode="External"/><Relationship Id="rId3" Type="http://schemas.openxmlformats.org/officeDocument/2006/relationships/hyperlink" Target="http://ar.wikipedia.org/wiki/%D8%A7%D9%84%D8%BA%D8%B0%D8%A7%D8%A1" TargetMode="External"/><Relationship Id="rId7" Type="http://schemas.openxmlformats.org/officeDocument/2006/relationships/hyperlink" Target="http://ar.wikipedia.org/wiki/%D9%81%D8%B1%D9%83%D8%AA%D9%88%D8%B2" TargetMode="External"/><Relationship Id="rId2" Type="http://schemas.openxmlformats.org/officeDocument/2006/relationships/hyperlink" Target="http://ar.wikipedia.org/wiki/%D8%AC%D9%84%D9%88%D9%83%D9%88%D8%B2" TargetMode="External"/><Relationship Id="rId1" Type="http://schemas.openxmlformats.org/officeDocument/2006/relationships/slideLayout" Target="../slideLayouts/slideLayout2.xml"/><Relationship Id="rId6" Type="http://schemas.openxmlformats.org/officeDocument/2006/relationships/hyperlink" Target="http://ar.wikipedia.org/wiki/%D8%A7%D9%84%D8%A8%D8%B7%D8%A7%D8%B7%D8%A7" TargetMode="External"/><Relationship Id="rId5" Type="http://schemas.openxmlformats.org/officeDocument/2006/relationships/hyperlink" Target="http://ar.wikipedia.org/wiki/%D8%A7%D9%84%D9%85%D8%B9%D9%83%D8%B1%D9%88%D9%86%D8%A9" TargetMode="External"/><Relationship Id="rId4" Type="http://schemas.openxmlformats.org/officeDocument/2006/relationships/hyperlink" Target="http://ar.wikipedia.org/wiki/%D8%A7%D9%84%D8%A3%D8%B1%D8%B2" TargetMode="External"/><Relationship Id="rId9" Type="http://schemas.openxmlformats.org/officeDocument/2006/relationships/hyperlink" Target="http://ar.wikipedia.org/w/index.php?title=%D9%85%D8%A7%D9%86%D9%88%D8%B2&amp;action=edit&amp;redlink=1"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ar.wikipedia.org/wiki/%D8%BA%D9%84%D8%A7%D9%83%D8%AA%D9%88%D8%B2" TargetMode="External"/><Relationship Id="rId2" Type="http://schemas.openxmlformats.org/officeDocument/2006/relationships/hyperlink" Target="http://ar.wikipedia.org/wiki/%D8%AC%D9%84%D9%88%D9%83%D9%88%D8%B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1224135"/>
          </a:xfrm>
        </p:spPr>
        <p:txBody>
          <a:bodyPr>
            <a:normAutofit fontScale="90000"/>
          </a:bodyPr>
          <a:lstStyle/>
          <a:p>
            <a:pPr lvl="0" rtl="1"/>
            <a:r>
              <a:rPr lang="en-US" b="1" dirty="0">
                <a:solidFill>
                  <a:srgbClr val="FFFF00"/>
                </a:solidFill>
                <a:effectLst>
                  <a:outerShdw blurRad="38100" dist="38100" dir="2700000" algn="tl">
                    <a:srgbClr val="000000">
                      <a:alpha val="43137"/>
                    </a:srgbClr>
                  </a:outerShdw>
                </a:effectLst>
              </a:rPr>
              <a:t>الكربوهيدرات</a:t>
            </a:r>
            <a:r>
              <a:rPr lang="en-US" b="1" dirty="0">
                <a:solidFill>
                  <a:srgbClr val="FFFF00"/>
                </a:solidFill>
              </a:rPr>
              <a:t> </a:t>
            </a:r>
            <a:r>
              <a:rPr lang="en-US" b="1" dirty="0">
                <a:solidFill>
                  <a:srgbClr val="FFFF00"/>
                </a:solidFill>
                <a:effectLst>
                  <a:outerShdw blurRad="38100" dist="38100" dir="2700000" algn="tl">
                    <a:srgbClr val="000000">
                      <a:alpha val="43137"/>
                    </a:srgbClr>
                  </a:outerShdw>
                </a:effectLst>
              </a:rPr>
              <a:t>Carbohydrates</a:t>
            </a:r>
            <a:r>
              <a:rPr lang="en-US" dirty="0">
                <a:solidFill>
                  <a:srgbClr val="FFFF00"/>
                </a:solidFill>
              </a:rPr>
              <a:t/>
            </a:r>
            <a:br>
              <a:rPr lang="en-US" dirty="0">
                <a:solidFill>
                  <a:srgbClr val="FFFF00"/>
                </a:solidFill>
              </a:rPr>
            </a:br>
            <a:endParaRPr lang="en-US" dirty="0">
              <a:solidFill>
                <a:srgbClr val="FFFF00"/>
              </a:solidFill>
            </a:endParaRPr>
          </a:p>
        </p:txBody>
      </p:sp>
      <p:sp>
        <p:nvSpPr>
          <p:cNvPr id="3" name="Subtitle 2"/>
          <p:cNvSpPr>
            <a:spLocks noGrp="1"/>
          </p:cNvSpPr>
          <p:nvPr>
            <p:ph type="subTitle" idx="1"/>
          </p:nvPr>
        </p:nvSpPr>
        <p:spPr>
          <a:xfrm>
            <a:off x="755576" y="1340768"/>
            <a:ext cx="7776864" cy="4752528"/>
          </a:xfrm>
        </p:spPr>
        <p:txBody>
          <a:bodyPr>
            <a:noAutofit/>
          </a:bodyPr>
          <a:lstStyle/>
          <a:p>
            <a:pPr algn="just" rtl="1"/>
            <a:r>
              <a:rPr lang="ar-SA" sz="2800" dirty="0">
                <a:solidFill>
                  <a:schemeClr val="tx1"/>
                </a:solidFill>
              </a:rPr>
              <a:t>يشمل المصطلح العلمي "كربوهيدرات"  </a:t>
            </a:r>
            <a:r>
              <a:rPr lang="ar-IQ" sz="2800" dirty="0">
                <a:solidFill>
                  <a:schemeClr val="tx1"/>
                </a:solidFill>
              </a:rPr>
              <a:t>الى </a:t>
            </a:r>
            <a:r>
              <a:rPr lang="ar-SA" sz="2800" dirty="0">
                <a:solidFill>
                  <a:schemeClr val="tx1"/>
                </a:solidFill>
              </a:rPr>
              <a:t>عددا كبيرا من المركبات التي توجد في الطبيعة والتي يدخل في </a:t>
            </a:r>
            <a:r>
              <a:rPr lang="ar-IQ" sz="2800" dirty="0">
                <a:solidFill>
                  <a:schemeClr val="tx1"/>
                </a:solidFill>
              </a:rPr>
              <a:t>ب</a:t>
            </a:r>
            <a:r>
              <a:rPr lang="ar-SA" sz="2800" dirty="0">
                <a:solidFill>
                  <a:schemeClr val="tx1"/>
                </a:solidFill>
              </a:rPr>
              <a:t>نائها ثلاث عناصر اساسية هي الكربون والهيدروجين والأوكسجين.  وان النسبه بين الهيدروجين الى الاوكسجين هي </a:t>
            </a:r>
            <a:r>
              <a:rPr lang="ar-SA" sz="2800" dirty="0" smtClean="0">
                <a:solidFill>
                  <a:schemeClr val="tx1"/>
                </a:solidFill>
              </a:rPr>
              <a:t>(</a:t>
            </a:r>
            <a:r>
              <a:rPr lang="en-US" sz="2800" dirty="0" smtClean="0">
                <a:solidFill>
                  <a:schemeClr val="tx1"/>
                </a:solidFill>
              </a:rPr>
              <a:t>1:2</a:t>
            </a:r>
            <a:r>
              <a:rPr lang="ar-SA" sz="2800" dirty="0" smtClean="0">
                <a:solidFill>
                  <a:schemeClr val="tx1"/>
                </a:solidFill>
              </a:rPr>
              <a:t>) </a:t>
            </a:r>
            <a:r>
              <a:rPr lang="ar-SA" sz="2800" dirty="0">
                <a:solidFill>
                  <a:schemeClr val="tx1"/>
                </a:solidFill>
              </a:rPr>
              <a:t>كنسبه وجودهما في الماء.</a:t>
            </a:r>
            <a:endParaRPr lang="en-US" sz="2800" dirty="0">
              <a:solidFill>
                <a:schemeClr val="tx1"/>
              </a:solidFill>
            </a:endParaRPr>
          </a:p>
          <a:p>
            <a:pPr lvl="0" algn="just" rtl="1"/>
            <a:r>
              <a:rPr lang="ar-SA" sz="2800" dirty="0">
                <a:solidFill>
                  <a:schemeClr val="tx1"/>
                </a:solidFill>
              </a:rPr>
              <a:t>الكربوهيدرات عبارة عن الدهايدات أو كيتونات متعدد </a:t>
            </a:r>
            <a:r>
              <a:rPr lang="ar-SA" sz="2800" dirty="0" smtClean="0">
                <a:solidFill>
                  <a:schemeClr val="tx1"/>
                </a:solidFill>
              </a:rPr>
              <a:t>ال</a:t>
            </a:r>
            <a:r>
              <a:rPr lang="ar-IQ" sz="2800" dirty="0" smtClean="0">
                <a:solidFill>
                  <a:schemeClr val="tx1"/>
                </a:solidFill>
              </a:rPr>
              <a:t>هيدر</a:t>
            </a:r>
            <a:r>
              <a:rPr lang="ar-SA" sz="2800" dirty="0" smtClean="0">
                <a:solidFill>
                  <a:schemeClr val="tx1"/>
                </a:solidFill>
              </a:rPr>
              <a:t>وكس</a:t>
            </a:r>
            <a:r>
              <a:rPr lang="ar-IQ" sz="2800" smtClean="0">
                <a:solidFill>
                  <a:schemeClr val="tx1"/>
                </a:solidFill>
              </a:rPr>
              <a:t>يد</a:t>
            </a:r>
            <a:r>
              <a:rPr lang="ar-SA" sz="2800" smtClean="0">
                <a:solidFill>
                  <a:schemeClr val="tx1"/>
                </a:solidFill>
              </a:rPr>
              <a:t> </a:t>
            </a:r>
            <a:r>
              <a:rPr lang="ar-SA" sz="2800" dirty="0">
                <a:solidFill>
                  <a:schemeClr val="tx1"/>
                </a:solidFill>
              </a:rPr>
              <a:t>صيغتها </a:t>
            </a:r>
            <a:r>
              <a:rPr lang="ar-SA" sz="2800" dirty="0" smtClean="0">
                <a:solidFill>
                  <a:schemeClr val="tx1"/>
                </a:solidFill>
              </a:rPr>
              <a:t>العامة</a:t>
            </a:r>
            <a:r>
              <a:rPr lang="en-US" sz="2800" dirty="0" smtClean="0">
                <a:solidFill>
                  <a:srgbClr val="FFFF00"/>
                </a:solidFill>
              </a:rPr>
              <a:t> }</a:t>
            </a:r>
            <a:r>
              <a:rPr lang="ar-IQ" sz="2800" dirty="0" smtClean="0">
                <a:solidFill>
                  <a:schemeClr val="tx1"/>
                </a:solidFill>
              </a:rPr>
              <a:t> </a:t>
            </a:r>
            <a:r>
              <a:rPr lang="en-US" sz="2800" dirty="0" smtClean="0">
                <a:solidFill>
                  <a:srgbClr val="FFFF00"/>
                </a:solidFill>
              </a:rPr>
              <a:t>CH</a:t>
            </a:r>
            <a:r>
              <a:rPr lang="en-US" sz="2800" baseline="-25000" dirty="0" smtClean="0">
                <a:solidFill>
                  <a:srgbClr val="FFFF00"/>
                </a:solidFill>
              </a:rPr>
              <a:t>2</a:t>
            </a:r>
            <a:r>
              <a:rPr lang="en-US" sz="2800" dirty="0" smtClean="0">
                <a:solidFill>
                  <a:srgbClr val="FFFF00"/>
                </a:solidFill>
              </a:rPr>
              <a:t>O)n</a:t>
            </a:r>
            <a:r>
              <a:rPr lang="ar-IQ" sz="2800" dirty="0" smtClean="0">
                <a:solidFill>
                  <a:srgbClr val="FFFF00"/>
                </a:solidFill>
              </a:rPr>
              <a:t> </a:t>
            </a:r>
            <a:r>
              <a:rPr lang="ar-IQ" sz="2800" dirty="0">
                <a:solidFill>
                  <a:srgbClr val="FFFF00"/>
                </a:solidFill>
              </a:rPr>
              <a:t>) </a:t>
            </a:r>
            <a:r>
              <a:rPr lang="en-US" sz="2800" dirty="0">
                <a:solidFill>
                  <a:srgbClr val="FFFF00"/>
                </a:solidFill>
              </a:rPr>
              <a:t> { </a:t>
            </a:r>
            <a:r>
              <a:rPr lang="ar-IQ" sz="2800" dirty="0">
                <a:solidFill>
                  <a:srgbClr val="FFFF00"/>
                </a:solidFill>
              </a:rPr>
              <a:t>حيث </a:t>
            </a:r>
            <a:r>
              <a:rPr lang="en-US" sz="2800" dirty="0">
                <a:solidFill>
                  <a:srgbClr val="FFFF00"/>
                </a:solidFill>
              </a:rPr>
              <a:t>n</a:t>
            </a:r>
            <a:r>
              <a:rPr lang="ar-IQ" sz="2800" dirty="0">
                <a:solidFill>
                  <a:srgbClr val="FFFF00"/>
                </a:solidFill>
              </a:rPr>
              <a:t> </a:t>
            </a:r>
            <a:r>
              <a:rPr lang="en-US" sz="2800" dirty="0" smtClean="0">
                <a:solidFill>
                  <a:srgbClr val="FFFF00"/>
                </a:solidFill>
              </a:rPr>
              <a:t>3</a:t>
            </a:r>
            <a:r>
              <a:rPr lang="ar-IQ" sz="2800" dirty="0" smtClean="0">
                <a:solidFill>
                  <a:srgbClr val="FFFF00"/>
                </a:solidFill>
              </a:rPr>
              <a:t> </a:t>
            </a:r>
            <a:r>
              <a:rPr lang="ar-IQ" sz="2800" dirty="0">
                <a:solidFill>
                  <a:srgbClr val="FFFF00"/>
                </a:solidFill>
              </a:rPr>
              <a:t>فما فوق</a:t>
            </a:r>
            <a:r>
              <a:rPr lang="ar-IQ" sz="2800" dirty="0" smtClean="0">
                <a:solidFill>
                  <a:schemeClr val="tx1"/>
                </a:solidFill>
              </a:rPr>
              <a:t>  </a:t>
            </a:r>
            <a:r>
              <a:rPr lang="en-US" sz="2800" dirty="0" smtClean="0">
                <a:solidFill>
                  <a:schemeClr val="tx1"/>
                </a:solidFill>
              </a:rPr>
              <a:t>.</a:t>
            </a:r>
          </a:p>
          <a:p>
            <a:pPr lvl="0" algn="just" rtl="1"/>
            <a:r>
              <a:rPr lang="ar-IQ" sz="2800" dirty="0" smtClean="0">
                <a:solidFill>
                  <a:schemeClr val="tx1"/>
                </a:solidFill>
              </a:rPr>
              <a:t>               </a:t>
            </a:r>
            <a:r>
              <a:rPr lang="en-US" sz="2800" dirty="0" smtClean="0">
                <a:solidFill>
                  <a:schemeClr val="tx1"/>
                </a:solidFill>
              </a:rPr>
              <a:t>                                                  </a:t>
            </a:r>
            <a:endParaRPr lang="en-US" sz="2800"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4581128"/>
            <a:ext cx="7848872"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2105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600" b="1" dirty="0">
                <a:solidFill>
                  <a:srgbClr val="FFFF00"/>
                </a:solidFill>
              </a:rPr>
              <a:t>قاعدة </a:t>
            </a:r>
            <a:r>
              <a:rPr lang="en-US" sz="3600" b="1" dirty="0">
                <a:solidFill>
                  <a:srgbClr val="FFFF00"/>
                </a:solidFill>
              </a:rPr>
              <a:t>2</a:t>
            </a:r>
            <a:r>
              <a:rPr lang="en-US" sz="3600" b="1" baseline="30000" dirty="0">
                <a:solidFill>
                  <a:srgbClr val="FFFF00"/>
                </a:solidFill>
              </a:rPr>
              <a:t>n</a:t>
            </a:r>
            <a:r>
              <a:rPr lang="en-US" sz="3600" b="1" dirty="0">
                <a:solidFill>
                  <a:srgbClr val="FFFF00"/>
                </a:solidFill>
              </a:rPr>
              <a:t> Rule</a:t>
            </a:r>
            <a:endParaRPr lang="en-US" sz="3600" dirty="0">
              <a:solidFill>
                <a:srgbClr val="FFFF00"/>
              </a:solidFill>
            </a:endParaRPr>
          </a:p>
        </p:txBody>
      </p:sp>
      <p:sp>
        <p:nvSpPr>
          <p:cNvPr id="3" name="Content Placeholder 2"/>
          <p:cNvSpPr>
            <a:spLocks noGrp="1"/>
          </p:cNvSpPr>
          <p:nvPr>
            <p:ph idx="1"/>
          </p:nvPr>
        </p:nvSpPr>
        <p:spPr>
          <a:xfrm>
            <a:off x="457200" y="1268760"/>
            <a:ext cx="8229600" cy="5040560"/>
          </a:xfrm>
        </p:spPr>
        <p:txBody>
          <a:bodyPr>
            <a:normAutofit/>
          </a:bodyPr>
          <a:lstStyle/>
          <a:p>
            <a:pPr algn="r" rtl="1"/>
            <a:r>
              <a:rPr lang="ar-SA" sz="2800" dirty="0"/>
              <a:t>عند احتواء الجزيئه على اكثر من ذرة كيراليه فان المركب ممكن ان يظهر عدد من الايزومرات الضوئية والتي يمكن حسابها حسب القاعده </a:t>
            </a:r>
            <a:r>
              <a:rPr lang="en-US" sz="2800" dirty="0"/>
              <a:t>2</a:t>
            </a:r>
            <a:r>
              <a:rPr lang="en-US" sz="2800" baseline="30000" dirty="0"/>
              <a:t>n</a:t>
            </a:r>
            <a:r>
              <a:rPr lang="ar-SA" sz="2800" dirty="0"/>
              <a:t>     حيث </a:t>
            </a:r>
            <a:r>
              <a:rPr lang="en-US" sz="2800" dirty="0"/>
              <a:t>n</a:t>
            </a:r>
            <a:r>
              <a:rPr lang="ar-SA" sz="2800" dirty="0"/>
              <a:t> عدد ذرات الكاربون الكيراليه </a:t>
            </a:r>
            <a:r>
              <a:rPr lang="ar-IQ" sz="2800" dirty="0" smtClean="0"/>
              <a:t>                  </a:t>
            </a:r>
            <a:r>
              <a:rPr lang="ar-SA" sz="2800" dirty="0" smtClean="0"/>
              <a:t>( </a:t>
            </a:r>
            <a:r>
              <a:rPr lang="ar-SA" sz="2800" dirty="0"/>
              <a:t>غير المتناظرة</a:t>
            </a:r>
            <a:r>
              <a:rPr lang="ar-SA" sz="2800" dirty="0" smtClean="0"/>
              <a:t>).</a:t>
            </a:r>
            <a:endParaRPr lang="ar-IQ" sz="2800" dirty="0" smtClean="0"/>
          </a:p>
          <a:p>
            <a:pPr marL="0" indent="0" algn="ctr" rtl="1">
              <a:buNone/>
            </a:pPr>
            <a:endParaRPr lang="ar-IQ" sz="2800" dirty="0"/>
          </a:p>
          <a:p>
            <a:pPr marL="0" lvl="0" indent="0" algn="ctr" rtl="1">
              <a:buNone/>
            </a:pPr>
            <a:r>
              <a:rPr lang="ar-IQ" sz="2800" b="1" dirty="0">
                <a:solidFill>
                  <a:srgbClr val="FFFF00"/>
                </a:solidFill>
                <a:effectLst>
                  <a:outerShdw blurRad="38100" dist="38100" dir="2700000" algn="tl">
                    <a:srgbClr val="000000">
                      <a:alpha val="43137"/>
                    </a:srgbClr>
                  </a:outerShdw>
                </a:effectLst>
              </a:rPr>
              <a:t>تسمية الايزومرات </a:t>
            </a:r>
            <a:r>
              <a:rPr lang="en-US" sz="2800" b="1" dirty="0">
                <a:solidFill>
                  <a:srgbClr val="FFFF00"/>
                </a:solidFill>
                <a:effectLst>
                  <a:outerShdw blurRad="38100" dist="38100" dir="2700000" algn="tl">
                    <a:srgbClr val="000000">
                      <a:alpha val="43137"/>
                    </a:srgbClr>
                  </a:outerShdw>
                </a:effectLst>
              </a:rPr>
              <a:t>Naming Stereoisomers</a:t>
            </a:r>
          </a:p>
          <a:p>
            <a:pPr marL="0" indent="0" algn="r" rtl="1">
              <a:buNone/>
            </a:pPr>
            <a:r>
              <a:rPr lang="ar-SA" sz="2800" dirty="0"/>
              <a:t>اذا كان هناك اكثر من ذرة كيراليه في الكاربوهيدرات , يتم النظر الى ذرة الكاربون البعيده عن مجموعه الكاربونيل , فاذا كانت مجموعه الهيدروكسيل الى اليمين </a:t>
            </a:r>
            <a:r>
              <a:rPr lang="en-US" sz="2800" dirty="0"/>
              <a:t>Right</a:t>
            </a:r>
            <a:r>
              <a:rPr lang="ar-SA" sz="2800" dirty="0"/>
              <a:t> فيسمى (</a:t>
            </a:r>
            <a:r>
              <a:rPr lang="en-US" sz="2800" dirty="0"/>
              <a:t>D-isomer</a:t>
            </a:r>
            <a:r>
              <a:rPr lang="ar-SA" sz="2800" dirty="0"/>
              <a:t>) اما اذا كانت باتجاه اليسار</a:t>
            </a:r>
            <a:r>
              <a:rPr lang="en-US" sz="2800" dirty="0"/>
              <a:t> Left </a:t>
            </a:r>
            <a:r>
              <a:rPr lang="ar-SA" sz="2800" dirty="0"/>
              <a:t> فتسمى (</a:t>
            </a:r>
            <a:r>
              <a:rPr lang="en-US" sz="2800" dirty="0"/>
              <a:t>L-isomer</a:t>
            </a:r>
            <a:r>
              <a:rPr lang="ar-SA" sz="2800" dirty="0"/>
              <a:t>).</a:t>
            </a:r>
            <a:endParaRPr lang="en-US" sz="2800" dirty="0"/>
          </a:p>
        </p:txBody>
      </p:sp>
    </p:spTree>
    <p:extLst>
      <p:ext uri="{BB962C8B-B14F-4D97-AF65-F5344CB8AC3E}">
        <p14:creationId xmlns:p14="http://schemas.microsoft.com/office/powerpoint/2010/main" val="4170000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55576" y="836712"/>
            <a:ext cx="7560840"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3861048"/>
            <a:ext cx="7344816"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0465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4000" b="1" u="sng" dirty="0">
                <a:solidFill>
                  <a:srgbClr val="FFFF00"/>
                </a:solidFill>
              </a:rPr>
              <a:t>الفعاله الضوئيه</a:t>
            </a:r>
            <a:r>
              <a:rPr lang="ar-IQ" sz="4000" u="sng" dirty="0">
                <a:solidFill>
                  <a:srgbClr val="FFFF00"/>
                </a:solidFill>
              </a:rPr>
              <a:t> </a:t>
            </a:r>
            <a:r>
              <a:rPr lang="en-US" sz="4000" b="1" u="sng" dirty="0">
                <a:solidFill>
                  <a:srgbClr val="FFFF00"/>
                </a:solidFill>
              </a:rPr>
              <a:t>Optical Activity</a:t>
            </a:r>
            <a:endParaRPr lang="en-US" sz="4000" dirty="0">
              <a:solidFill>
                <a:srgbClr val="FFFF00"/>
              </a:solidFill>
            </a:endParaRPr>
          </a:p>
        </p:txBody>
      </p:sp>
      <p:sp>
        <p:nvSpPr>
          <p:cNvPr id="3" name="Content Placeholder 2"/>
          <p:cNvSpPr>
            <a:spLocks noGrp="1"/>
          </p:cNvSpPr>
          <p:nvPr>
            <p:ph idx="1"/>
          </p:nvPr>
        </p:nvSpPr>
        <p:spPr>
          <a:xfrm>
            <a:off x="457200" y="1268760"/>
            <a:ext cx="8229600" cy="4857403"/>
          </a:xfrm>
        </p:spPr>
        <p:txBody>
          <a:bodyPr>
            <a:normAutofit/>
          </a:bodyPr>
          <a:lstStyle/>
          <a:p>
            <a:pPr marL="0" indent="0" algn="r" rtl="1">
              <a:buNone/>
            </a:pPr>
            <a:r>
              <a:rPr lang="ar-IQ" sz="2800" dirty="0"/>
              <a:t>الضوء المستقطب </a:t>
            </a:r>
            <a:r>
              <a:rPr lang="en-US" sz="2800" dirty="0"/>
              <a:t>polarized </a:t>
            </a:r>
            <a:r>
              <a:rPr lang="en-US" sz="2800" dirty="0" smtClean="0"/>
              <a:t>light</a:t>
            </a:r>
            <a:r>
              <a:rPr lang="ar-IQ" sz="2800" dirty="0" smtClean="0"/>
              <a:t> : </a:t>
            </a:r>
            <a:r>
              <a:rPr lang="ar-IQ" sz="2800" dirty="0"/>
              <a:t>هو الضوء الذي يتذبذب باتجاه واحد عكس الضوء الاعتيادي الذي يتذبذب بكافه الاتجاهات ويمكن الحصول على الضوء المستقطب من خلال امرار الضوء الاعتيادي خلال عدسات مصنوعة من</a:t>
            </a:r>
            <a:r>
              <a:rPr lang="en-US" sz="2800" dirty="0"/>
              <a:t> ) </a:t>
            </a:r>
            <a:r>
              <a:rPr lang="ar-IQ" sz="2800" dirty="0"/>
              <a:t>البولارويد</a:t>
            </a:r>
            <a:r>
              <a:rPr lang="en-US" sz="2800" dirty="0"/>
              <a:t> Polaroid </a:t>
            </a:r>
            <a:r>
              <a:rPr lang="ar-IQ" sz="2800" dirty="0"/>
              <a:t>أو الكالسايت</a:t>
            </a:r>
            <a:r>
              <a:rPr lang="en-US" sz="2800" dirty="0"/>
              <a:t> Calcite </a:t>
            </a:r>
            <a:r>
              <a:rPr lang="ar-IQ" sz="2800" dirty="0"/>
              <a:t> </a:t>
            </a:r>
            <a:r>
              <a:rPr lang="ar-IQ" sz="2800" dirty="0" smtClean="0"/>
              <a:t>).</a:t>
            </a:r>
          </a:p>
          <a:p>
            <a:pPr marL="0" indent="0" algn="r" rtl="1">
              <a:buNone/>
            </a:pP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605559"/>
            <a:ext cx="7776864" cy="227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5674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pPr algn="r" rtl="1">
              <a:buFont typeface="Wingdings" pitchFamily="2" charset="2"/>
              <a:buChar char="v"/>
            </a:pPr>
            <a:r>
              <a:rPr lang="en-US" b="1" dirty="0">
                <a:solidFill>
                  <a:srgbClr val="FF0000"/>
                </a:solidFill>
              </a:rPr>
              <a:t>Levorotatory </a:t>
            </a:r>
            <a:r>
              <a:rPr lang="ar-IQ" b="1" dirty="0">
                <a:solidFill>
                  <a:srgbClr val="FF0000"/>
                </a:solidFill>
              </a:rPr>
              <a:t> (-) </a:t>
            </a:r>
            <a:r>
              <a:rPr lang="ar-IQ" b="1" dirty="0"/>
              <a:t>:</a:t>
            </a:r>
            <a:r>
              <a:rPr lang="ar-IQ" dirty="0"/>
              <a:t>هي المركبات التي تقوم بتدوير الضوء المستقطب الى جهه اليسار </a:t>
            </a:r>
            <a:r>
              <a:rPr lang="ar-IQ" dirty="0" smtClean="0"/>
              <a:t>مثل                             </a:t>
            </a:r>
            <a:r>
              <a:rPr lang="en-US" dirty="0" smtClean="0"/>
              <a:t>[L-glucose</a:t>
            </a:r>
            <a:r>
              <a:rPr lang="en-US" dirty="0"/>
              <a:t>; </a:t>
            </a:r>
            <a:r>
              <a:rPr lang="en-US" dirty="0" smtClean="0"/>
              <a:t>(-)-glucose</a:t>
            </a:r>
            <a:r>
              <a:rPr lang="en-US" dirty="0"/>
              <a:t>]</a:t>
            </a:r>
            <a:r>
              <a:rPr lang="ar-IQ" dirty="0"/>
              <a:t> </a:t>
            </a:r>
          </a:p>
          <a:p>
            <a:pPr algn="r" rtl="1">
              <a:buFont typeface="Wingdings" pitchFamily="2" charset="2"/>
              <a:buChar char="v"/>
            </a:pPr>
            <a:r>
              <a:rPr lang="en-US" b="1" dirty="0">
                <a:solidFill>
                  <a:srgbClr val="FF0000"/>
                </a:solidFill>
              </a:rPr>
              <a:t>Dextrorotatory</a:t>
            </a:r>
            <a:r>
              <a:rPr lang="ar-SA" b="1" dirty="0">
                <a:solidFill>
                  <a:srgbClr val="FF0000"/>
                </a:solidFill>
              </a:rPr>
              <a:t> (+)</a:t>
            </a:r>
            <a:r>
              <a:rPr lang="ar-IQ" b="1" dirty="0"/>
              <a:t>: </a:t>
            </a:r>
            <a:r>
              <a:rPr lang="ar-IQ" dirty="0"/>
              <a:t>هي المركبات التي تقوم بتدوير الضوء المستقطب الى جهه اليمين مثل </a:t>
            </a:r>
            <a:r>
              <a:rPr lang="ar-IQ" dirty="0" smtClean="0"/>
              <a:t>                     </a:t>
            </a:r>
            <a:r>
              <a:rPr lang="en-US" dirty="0"/>
              <a:t>[D-glucose; (+)-glucose]</a:t>
            </a:r>
            <a:r>
              <a:rPr lang="ar-SA" dirty="0"/>
              <a:t>.</a:t>
            </a:r>
            <a:endParaRPr lang="en-US" dirty="0"/>
          </a:p>
          <a:p>
            <a:pPr marL="0" indent="0" algn="r">
              <a:buNone/>
            </a:pPr>
            <a:endParaRPr lang="en-US" dirty="0"/>
          </a:p>
        </p:txBody>
      </p:sp>
    </p:spTree>
    <p:extLst>
      <p:ext uri="{BB962C8B-B14F-4D97-AF65-F5344CB8AC3E}">
        <p14:creationId xmlns:p14="http://schemas.microsoft.com/office/powerpoint/2010/main" val="3942252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IQ" sz="3600" b="1" dirty="0">
                <a:solidFill>
                  <a:srgbClr val="FFFF00"/>
                </a:solidFill>
                <a:effectLst>
                  <a:outerShdw blurRad="38100" dist="38100" dir="2700000" algn="tl">
                    <a:srgbClr val="000000">
                      <a:alpha val="43137"/>
                    </a:srgbClr>
                  </a:outerShdw>
                </a:effectLst>
              </a:rPr>
              <a:t>تصنيف السكريات الأحاديه </a:t>
            </a:r>
            <a:r>
              <a:rPr lang="en-US" sz="3600" b="1" dirty="0">
                <a:solidFill>
                  <a:srgbClr val="FFFF00"/>
                </a:solidFill>
                <a:effectLst>
                  <a:outerShdw blurRad="38100" dist="38100" dir="2700000" algn="tl">
                    <a:srgbClr val="000000">
                      <a:alpha val="43137"/>
                    </a:srgbClr>
                  </a:outerShdw>
                </a:effectLst>
              </a:rPr>
              <a:t>Classification of Monosaccharaides</a:t>
            </a:r>
            <a:endParaRPr lang="en-US" sz="3600"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14350" indent="-514350" algn="r" rtl="1">
              <a:buAutoNum type="arabicPeriod"/>
            </a:pPr>
            <a:r>
              <a:rPr lang="ar-SA" sz="2800" b="1" dirty="0" smtClean="0">
                <a:solidFill>
                  <a:srgbClr val="FF0000"/>
                </a:solidFill>
              </a:rPr>
              <a:t>سكر</a:t>
            </a:r>
            <a:r>
              <a:rPr lang="ar-IQ" sz="2800" b="1" dirty="0">
                <a:solidFill>
                  <a:srgbClr val="FF0000"/>
                </a:solidFill>
              </a:rPr>
              <a:t>يات</a:t>
            </a:r>
            <a:r>
              <a:rPr lang="ar-SA" sz="2800" b="1" dirty="0">
                <a:solidFill>
                  <a:srgbClr val="FF0000"/>
                </a:solidFill>
              </a:rPr>
              <a:t> ثلاثية</a:t>
            </a:r>
            <a:r>
              <a:rPr lang="en-US" sz="2800" b="1" dirty="0">
                <a:solidFill>
                  <a:srgbClr val="FF0000"/>
                </a:solidFill>
              </a:rPr>
              <a:t>      Trioses C</a:t>
            </a:r>
            <a:r>
              <a:rPr lang="en-US" sz="2800" b="1" baseline="-25000" dirty="0">
                <a:solidFill>
                  <a:srgbClr val="FF0000"/>
                </a:solidFill>
              </a:rPr>
              <a:t>3</a:t>
            </a:r>
            <a:r>
              <a:rPr lang="en-US" sz="2800" b="1" dirty="0">
                <a:solidFill>
                  <a:srgbClr val="FF0000"/>
                </a:solidFill>
              </a:rPr>
              <a:t>H</a:t>
            </a:r>
            <a:r>
              <a:rPr lang="en-US" sz="2800" b="1" baseline="-25000" dirty="0">
                <a:solidFill>
                  <a:srgbClr val="FF0000"/>
                </a:solidFill>
              </a:rPr>
              <a:t>6</a:t>
            </a:r>
            <a:r>
              <a:rPr lang="en-US" sz="2800" b="1" dirty="0">
                <a:solidFill>
                  <a:srgbClr val="FF0000"/>
                </a:solidFill>
              </a:rPr>
              <a:t>O</a:t>
            </a:r>
            <a:r>
              <a:rPr lang="en-US" sz="2800" b="1" baseline="-25000" dirty="0">
                <a:solidFill>
                  <a:srgbClr val="FF0000"/>
                </a:solidFill>
              </a:rPr>
              <a:t>3</a:t>
            </a:r>
            <a:r>
              <a:rPr lang="ar-IQ" sz="2800" b="1" baseline="-25000" dirty="0">
                <a:solidFill>
                  <a:srgbClr val="FF0000"/>
                </a:solidFill>
              </a:rPr>
              <a:t> </a:t>
            </a:r>
            <a:endParaRPr lang="ar-IQ" sz="2800" b="1" baseline="-25000" dirty="0" smtClean="0">
              <a:solidFill>
                <a:srgbClr val="FF0000"/>
              </a:solidFill>
            </a:endParaRPr>
          </a:p>
          <a:p>
            <a:pPr marL="0" indent="0" algn="r" rtl="1">
              <a:buNone/>
            </a:pPr>
            <a:r>
              <a:rPr lang="ar-SA" sz="2800" dirty="0"/>
              <a:t>مثال</a:t>
            </a:r>
            <a:r>
              <a:rPr lang="ar-SA" sz="2800"/>
              <a:t>: </a:t>
            </a:r>
            <a:r>
              <a:rPr lang="ar-SA" sz="2800" smtClean="0"/>
              <a:t>الكليسرالدهايد </a:t>
            </a:r>
            <a:r>
              <a:rPr lang="ar-SA" sz="2800" dirty="0"/>
              <a:t>هو سكر ثلاثي الدوزي و الدايهيدروكسي أستون وهو سكر كيتوزي ثلاثي.</a:t>
            </a:r>
            <a:endParaRPr lang="en-US" sz="2800" dirty="0"/>
          </a:p>
          <a:p>
            <a:pPr marL="0" indent="0" algn="r" rtl="1">
              <a:buNone/>
            </a:pP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212976"/>
            <a:ext cx="3456384"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3212976"/>
            <a:ext cx="3096344" cy="266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0491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rmAutofit/>
          </a:bodyPr>
          <a:lstStyle/>
          <a:p>
            <a:pPr marL="0" indent="0" algn="r" rtl="1">
              <a:buNone/>
            </a:pPr>
            <a:r>
              <a:rPr lang="en-US" sz="2800" dirty="0">
                <a:solidFill>
                  <a:srgbClr val="FF0000"/>
                </a:solidFill>
              </a:rPr>
              <a:t>2</a:t>
            </a:r>
            <a:r>
              <a:rPr lang="ar-IQ" sz="2800" dirty="0">
                <a:solidFill>
                  <a:srgbClr val="FF0000"/>
                </a:solidFill>
              </a:rPr>
              <a:t>. </a:t>
            </a:r>
            <a:r>
              <a:rPr lang="ar-SA" sz="2800" b="1" dirty="0">
                <a:solidFill>
                  <a:srgbClr val="FF0000"/>
                </a:solidFill>
              </a:rPr>
              <a:t>سكريات رباعية </a:t>
            </a:r>
            <a:r>
              <a:rPr lang="en-US" sz="2800" b="1" dirty="0">
                <a:solidFill>
                  <a:srgbClr val="FF0000"/>
                </a:solidFill>
              </a:rPr>
              <a:t>C</a:t>
            </a:r>
            <a:r>
              <a:rPr lang="en-US" sz="2800" b="1" baseline="-25000" dirty="0">
                <a:solidFill>
                  <a:srgbClr val="FF0000"/>
                </a:solidFill>
              </a:rPr>
              <a:t>4</a:t>
            </a:r>
            <a:r>
              <a:rPr lang="en-US" sz="2800" b="1" dirty="0">
                <a:solidFill>
                  <a:srgbClr val="FF0000"/>
                </a:solidFill>
              </a:rPr>
              <a:t>H</a:t>
            </a:r>
            <a:r>
              <a:rPr lang="en-US" sz="2800" b="1" baseline="-25000" dirty="0">
                <a:solidFill>
                  <a:srgbClr val="FF0000"/>
                </a:solidFill>
              </a:rPr>
              <a:t>8</a:t>
            </a:r>
            <a:r>
              <a:rPr lang="en-US" sz="2800" b="1" dirty="0">
                <a:solidFill>
                  <a:srgbClr val="FF0000"/>
                </a:solidFill>
              </a:rPr>
              <a:t>O</a:t>
            </a:r>
            <a:r>
              <a:rPr lang="en-US" sz="2800" b="1" baseline="-25000" dirty="0">
                <a:solidFill>
                  <a:srgbClr val="FF0000"/>
                </a:solidFill>
              </a:rPr>
              <a:t>4 </a:t>
            </a:r>
            <a:r>
              <a:rPr lang="en-US" sz="2800" b="1" dirty="0">
                <a:solidFill>
                  <a:srgbClr val="FF0000"/>
                </a:solidFill>
              </a:rPr>
              <a:t> Tetroses </a:t>
            </a:r>
            <a:endParaRPr lang="ar-IQ" sz="2800" b="1" dirty="0" smtClean="0">
              <a:solidFill>
                <a:srgbClr val="FF0000"/>
              </a:solidFill>
            </a:endParaRPr>
          </a:p>
          <a:p>
            <a:pPr marL="0" indent="0" algn="r" rtl="1">
              <a:buNone/>
            </a:pPr>
            <a:r>
              <a:rPr lang="ar-SA" sz="2800" dirty="0"/>
              <a:t>مثل الأريثروز  </a:t>
            </a:r>
            <a:r>
              <a:rPr lang="en-US" sz="2800" dirty="0"/>
              <a:t>Erythrose</a:t>
            </a:r>
          </a:p>
          <a:p>
            <a:pPr marL="0" indent="0" algn="r" rtl="1">
              <a:buNone/>
            </a:pPr>
            <a:endParaRPr lang="ar-IQ" sz="2800" dirty="0" smtClean="0"/>
          </a:p>
          <a:p>
            <a:pPr marL="0" indent="0" algn="r" rtl="1">
              <a:buNone/>
            </a:pPr>
            <a:endParaRPr lang="ar-IQ" sz="2800" dirty="0"/>
          </a:p>
          <a:p>
            <a:pPr marL="0" indent="0" algn="r" rtl="1">
              <a:buNone/>
            </a:pPr>
            <a:endParaRPr lang="ar-IQ" sz="2800" dirty="0" smtClean="0"/>
          </a:p>
          <a:p>
            <a:pPr marL="0" indent="0" algn="r" rtl="1">
              <a:buNone/>
            </a:pPr>
            <a:endParaRPr lang="ar-IQ" sz="2800" dirty="0"/>
          </a:p>
          <a:p>
            <a:pPr marL="0" indent="0" algn="r" rtl="1">
              <a:buNone/>
            </a:pPr>
            <a:endParaRPr lang="ar-IQ" sz="2800" dirty="0" smtClean="0"/>
          </a:p>
          <a:p>
            <a:pPr marL="0" indent="0" algn="r" rtl="1">
              <a:buNone/>
            </a:pPr>
            <a:r>
              <a:rPr lang="en-US" sz="2800" dirty="0" smtClean="0">
                <a:solidFill>
                  <a:srgbClr val="FF0000"/>
                </a:solidFill>
              </a:rPr>
              <a:t>3</a:t>
            </a:r>
            <a:r>
              <a:rPr lang="ar-IQ" sz="2800" dirty="0" smtClean="0">
                <a:solidFill>
                  <a:srgbClr val="FF0000"/>
                </a:solidFill>
              </a:rPr>
              <a:t>. </a:t>
            </a:r>
            <a:r>
              <a:rPr lang="ar-SA" sz="2800" b="1" dirty="0">
                <a:solidFill>
                  <a:srgbClr val="FF0000"/>
                </a:solidFill>
              </a:rPr>
              <a:t>سكر</a:t>
            </a:r>
            <a:r>
              <a:rPr lang="ar-IQ" sz="2800" b="1" dirty="0">
                <a:solidFill>
                  <a:srgbClr val="FF0000"/>
                </a:solidFill>
              </a:rPr>
              <a:t>يات</a:t>
            </a:r>
            <a:r>
              <a:rPr lang="ar-SA" sz="2800" b="1" dirty="0">
                <a:solidFill>
                  <a:srgbClr val="FF0000"/>
                </a:solidFill>
              </a:rPr>
              <a:t> خماسية  </a:t>
            </a:r>
            <a:r>
              <a:rPr lang="en-US" sz="2800" b="1" dirty="0">
                <a:solidFill>
                  <a:srgbClr val="FF0000"/>
                </a:solidFill>
              </a:rPr>
              <a:t> </a:t>
            </a:r>
            <a:r>
              <a:rPr lang="en-US" sz="2800" b="1" dirty="0" err="1" smtClean="0">
                <a:solidFill>
                  <a:srgbClr val="FF0000"/>
                </a:solidFill>
              </a:rPr>
              <a:t>Pentoses</a:t>
            </a:r>
            <a:r>
              <a:rPr lang="en-US" sz="2800" b="1" dirty="0" smtClean="0">
                <a:solidFill>
                  <a:srgbClr val="FF0000"/>
                </a:solidFill>
              </a:rPr>
              <a:t> C</a:t>
            </a:r>
            <a:r>
              <a:rPr lang="en-US" sz="2800" b="1" baseline="-25000" dirty="0" smtClean="0">
                <a:solidFill>
                  <a:srgbClr val="FF0000"/>
                </a:solidFill>
              </a:rPr>
              <a:t>5</a:t>
            </a:r>
            <a:r>
              <a:rPr lang="en-US" sz="2800" b="1" dirty="0" smtClean="0">
                <a:solidFill>
                  <a:srgbClr val="FF0000"/>
                </a:solidFill>
              </a:rPr>
              <a:t>H</a:t>
            </a:r>
            <a:r>
              <a:rPr lang="en-US" sz="2800" b="1" baseline="-25000" dirty="0" smtClean="0">
                <a:solidFill>
                  <a:srgbClr val="FF0000"/>
                </a:solidFill>
              </a:rPr>
              <a:t>10</a:t>
            </a:r>
            <a:r>
              <a:rPr lang="en-US" sz="2800" b="1" dirty="0" smtClean="0">
                <a:solidFill>
                  <a:srgbClr val="FF0000"/>
                </a:solidFill>
              </a:rPr>
              <a:t>O</a:t>
            </a:r>
            <a:r>
              <a:rPr lang="en-US" sz="2800" b="1" baseline="-25000" dirty="0" smtClean="0">
                <a:solidFill>
                  <a:srgbClr val="FF0000"/>
                </a:solidFill>
              </a:rPr>
              <a:t>5</a:t>
            </a:r>
            <a:endParaRPr lang="ar-IQ" sz="2800" b="1" baseline="-25000" dirty="0" smtClean="0">
              <a:solidFill>
                <a:srgbClr val="FF0000"/>
              </a:solidFill>
            </a:endParaRPr>
          </a:p>
          <a:p>
            <a:pPr marL="0" indent="0" algn="r" rtl="1">
              <a:buNone/>
            </a:pPr>
            <a:r>
              <a:rPr lang="ar-SA" sz="2400" dirty="0"/>
              <a:t>تعد من السكريات المهمه حداً , حيث تدخل في التراكيب الكيمياوية للنيوكليوتيدات والاحماض النووية وعدد من مرافقات الانزيمات </a:t>
            </a:r>
            <a:r>
              <a:rPr lang="en-US" sz="2400" dirty="0"/>
              <a:t>.</a:t>
            </a:r>
            <a:r>
              <a:rPr lang="en-US" sz="2400" b="1" dirty="0"/>
              <a:t>Coenzymes</a:t>
            </a:r>
            <a:r>
              <a:rPr lang="en-US" sz="2400" dirty="0"/>
              <a:t> </a:t>
            </a:r>
          </a:p>
          <a:p>
            <a:pPr marL="0" indent="0" algn="r" rtl="1">
              <a:buNone/>
            </a:pPr>
            <a:r>
              <a:rPr lang="ar-SA" sz="2400" dirty="0"/>
              <a:t>مثال الريبوز </a:t>
            </a:r>
            <a:r>
              <a:rPr lang="en-US" sz="2400" b="1" dirty="0"/>
              <a:t>Ribose</a:t>
            </a:r>
            <a:r>
              <a:rPr lang="ar-SA" sz="2400" dirty="0"/>
              <a:t> (الديهايدي) و الرابيولوز</a:t>
            </a:r>
            <a:r>
              <a:rPr lang="en-US" sz="2400" b="1" dirty="0" err="1"/>
              <a:t>Riboulose</a:t>
            </a:r>
            <a:r>
              <a:rPr lang="ar-SA" sz="2400" dirty="0"/>
              <a:t> (كيتوني)و  لها اهميه في تكوين الأحماض النوويه و السكريات المتعدده</a:t>
            </a:r>
            <a:r>
              <a:rPr lang="ar-SA" sz="2400" b="1" dirty="0"/>
              <a:t>.</a:t>
            </a:r>
            <a:endParaRPr lang="en-US" sz="2400" dirty="0"/>
          </a:p>
          <a:p>
            <a:pPr marL="0" indent="0" algn="r" rtl="1">
              <a:buNone/>
            </a:pPr>
            <a:endParaRPr lang="ar-IQ" sz="2400" b="1" baseline="-25000" dirty="0"/>
          </a:p>
          <a:p>
            <a:pPr marL="0" indent="0" algn="r" rtl="1">
              <a:buNone/>
            </a:pPr>
            <a:endParaRPr lang="en-US" sz="28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484784"/>
            <a:ext cx="6912768" cy="2390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4776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9512" y="548680"/>
            <a:ext cx="8208912" cy="266429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39842" y="3588327"/>
            <a:ext cx="5868693" cy="523220"/>
          </a:xfrm>
          <a:prstGeom prst="rect">
            <a:avLst/>
          </a:prstGeom>
        </p:spPr>
        <p:txBody>
          <a:bodyPr wrap="square">
            <a:spAutoFit/>
          </a:bodyPr>
          <a:lstStyle/>
          <a:p>
            <a:pPr algn="r" rtl="1"/>
            <a:r>
              <a:rPr lang="en-US" sz="2800" b="1" dirty="0" smtClean="0">
                <a:solidFill>
                  <a:srgbClr val="FF0000"/>
                </a:solidFill>
              </a:rPr>
              <a:t>4</a:t>
            </a:r>
            <a:r>
              <a:rPr lang="ar-IQ" sz="2800" b="1" dirty="0" smtClean="0">
                <a:solidFill>
                  <a:srgbClr val="FF0000"/>
                </a:solidFill>
              </a:rPr>
              <a:t>. </a:t>
            </a:r>
            <a:r>
              <a:rPr lang="ar-SA" sz="2800" b="1" dirty="0" smtClean="0">
                <a:solidFill>
                  <a:srgbClr val="FF0000"/>
                </a:solidFill>
              </a:rPr>
              <a:t>سكر</a:t>
            </a:r>
            <a:r>
              <a:rPr lang="ar-IQ" sz="2800" b="1" dirty="0">
                <a:solidFill>
                  <a:srgbClr val="FF0000"/>
                </a:solidFill>
              </a:rPr>
              <a:t>يات</a:t>
            </a:r>
            <a:r>
              <a:rPr lang="ar-SA" sz="2800" b="1" dirty="0">
                <a:solidFill>
                  <a:srgbClr val="FF0000"/>
                </a:solidFill>
              </a:rPr>
              <a:t> سداسية </a:t>
            </a:r>
            <a:r>
              <a:rPr lang="en-US" sz="2800" b="1" dirty="0">
                <a:solidFill>
                  <a:srgbClr val="FF0000"/>
                </a:solidFill>
              </a:rPr>
              <a:t>Hexoses C</a:t>
            </a:r>
            <a:r>
              <a:rPr lang="en-US" sz="2800" b="1" baseline="-25000" dirty="0">
                <a:solidFill>
                  <a:srgbClr val="FF0000"/>
                </a:solidFill>
              </a:rPr>
              <a:t>6</a:t>
            </a:r>
            <a:r>
              <a:rPr lang="en-US" sz="2800" b="1" dirty="0">
                <a:solidFill>
                  <a:srgbClr val="FF0000"/>
                </a:solidFill>
              </a:rPr>
              <a:t>H</a:t>
            </a:r>
            <a:r>
              <a:rPr lang="en-US" sz="2800" b="1" baseline="-25000" dirty="0">
                <a:solidFill>
                  <a:srgbClr val="FF0000"/>
                </a:solidFill>
              </a:rPr>
              <a:t>12</a:t>
            </a:r>
            <a:r>
              <a:rPr lang="en-US" sz="2800" b="1" dirty="0">
                <a:solidFill>
                  <a:srgbClr val="FF0000"/>
                </a:solidFill>
              </a:rPr>
              <a:t>O</a:t>
            </a:r>
            <a:r>
              <a:rPr lang="en-US" sz="2800" b="1" baseline="-25000" dirty="0">
                <a:solidFill>
                  <a:srgbClr val="FF0000"/>
                </a:solidFill>
              </a:rPr>
              <a:t>6</a:t>
            </a:r>
            <a:r>
              <a:rPr lang="en-US" sz="2800" b="1" dirty="0">
                <a:solidFill>
                  <a:srgbClr val="FF0000"/>
                </a:solidFill>
              </a:rPr>
              <a:t> </a:t>
            </a:r>
            <a:endParaRPr lang="en-US" sz="2800" dirty="0">
              <a:solidFill>
                <a:srgbClr val="FF0000"/>
              </a:solidFill>
            </a:endParaRPr>
          </a:p>
        </p:txBody>
      </p:sp>
      <p:sp>
        <p:nvSpPr>
          <p:cNvPr id="5" name="Rectangle 4"/>
          <p:cNvSpPr/>
          <p:nvPr/>
        </p:nvSpPr>
        <p:spPr>
          <a:xfrm>
            <a:off x="539552" y="4221088"/>
            <a:ext cx="8136904" cy="1384995"/>
          </a:xfrm>
          <a:prstGeom prst="rect">
            <a:avLst/>
          </a:prstGeom>
        </p:spPr>
        <p:txBody>
          <a:bodyPr wrap="square">
            <a:spAutoFit/>
          </a:bodyPr>
          <a:lstStyle/>
          <a:p>
            <a:pPr algn="r"/>
            <a:r>
              <a:rPr lang="ar-SA" sz="2800" dirty="0"/>
              <a:t>مثال : الفركتوز (سكر الفاكهه) والكلوكوز (سكر العنب) والمانوز  والكلاكتوز  وهو أكثر السكريات انتشاراً. وهية من السكريات المهمه ايضاً لجسم الانسان وتلعب دوراً كبيراً في العمليات الايضية.</a:t>
            </a:r>
            <a:endParaRPr lang="en-US" sz="2800" dirty="0"/>
          </a:p>
        </p:txBody>
      </p:sp>
    </p:spTree>
    <p:extLst>
      <p:ext uri="{BB962C8B-B14F-4D97-AF65-F5344CB8AC3E}">
        <p14:creationId xmlns:p14="http://schemas.microsoft.com/office/powerpoint/2010/main" val="1129793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7545" y="1196752"/>
            <a:ext cx="8208912"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249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20000"/>
          </a:bodyPr>
          <a:lstStyle/>
          <a:p>
            <a:pPr marL="514350" indent="-514350" algn="r" rtl="1">
              <a:buFont typeface="+mj-lt"/>
              <a:buAutoNum type="alphaLcPeriod"/>
            </a:pPr>
            <a:r>
              <a:rPr lang="ar-SA" b="1" dirty="0">
                <a:hlinkClick r:id="rId2" tooltip="جلوكوز"/>
              </a:rPr>
              <a:t>الكلوكوز</a:t>
            </a:r>
            <a:r>
              <a:rPr lang="ar-SA" b="1" dirty="0"/>
              <a:t>: </a:t>
            </a:r>
            <a:r>
              <a:rPr lang="ar-SA" dirty="0"/>
              <a:t>وهو أبسط أنواع المواد الكربوهيدراتية وهو سكر سداسي الدهايدي مختزل ويسمى سكر الدم، ويكون على شكل سكر طبيعي في </a:t>
            </a:r>
            <a:r>
              <a:rPr lang="ar-SA" dirty="0">
                <a:hlinkClick r:id="rId3" tooltip="الغذاء"/>
              </a:rPr>
              <a:t>الغذاء</a:t>
            </a:r>
            <a:r>
              <a:rPr lang="ar-SA" dirty="0"/>
              <a:t> أو يستطيع الجسم توفيره من خلال هضم الكربوهيدرات المركبة مثل النشويات الموجودة في </a:t>
            </a:r>
            <a:r>
              <a:rPr lang="ar-SA" dirty="0">
                <a:hlinkClick r:id="rId4" tooltip="الأرز"/>
              </a:rPr>
              <a:t>الأرز</a:t>
            </a:r>
            <a:r>
              <a:rPr lang="en-US" dirty="0"/>
              <a:t> </a:t>
            </a:r>
            <a:r>
              <a:rPr lang="ar-SA" dirty="0">
                <a:hlinkClick r:id="rId5" tooltip="المعكرونة"/>
              </a:rPr>
              <a:t>والمعكرونة</a:t>
            </a:r>
            <a:r>
              <a:rPr lang="en-US" dirty="0"/>
              <a:t> </a:t>
            </a:r>
            <a:r>
              <a:rPr lang="ar-SA" dirty="0">
                <a:hlinkClick r:id="rId6" tooltip="البطاطا"/>
              </a:rPr>
              <a:t>والبطاطا</a:t>
            </a:r>
            <a:r>
              <a:rPr lang="ar-SA" dirty="0"/>
              <a:t>.</a:t>
            </a:r>
            <a:endParaRPr lang="en-US" dirty="0"/>
          </a:p>
          <a:p>
            <a:pPr marL="514350" indent="-514350" algn="r" rtl="1">
              <a:buFont typeface="+mj-lt"/>
              <a:buAutoNum type="alphaLcPeriod"/>
            </a:pPr>
            <a:r>
              <a:rPr lang="ar-SA" b="1" dirty="0" smtClean="0"/>
              <a:t> </a:t>
            </a:r>
            <a:r>
              <a:rPr lang="ar-SA" b="1" dirty="0">
                <a:hlinkClick r:id="rId7" tooltip="فركتوز"/>
              </a:rPr>
              <a:t>الفركتوز</a:t>
            </a:r>
            <a:r>
              <a:rPr lang="ar-SA" b="1" dirty="0"/>
              <a:t>: </a:t>
            </a:r>
            <a:r>
              <a:rPr lang="ar-SA" dirty="0"/>
              <a:t>وهو سكر سداسي كيتوني مختزل هذا هو سكر الفواكه ويوجد في الفواكه والعسل، وهو أكثر أنواع السكريات والنشويات حلاوة من حيث الطعم.</a:t>
            </a:r>
            <a:endParaRPr lang="en-US" dirty="0"/>
          </a:p>
          <a:p>
            <a:pPr marL="514350" indent="-514350" algn="r" rtl="1">
              <a:buFont typeface="+mj-lt"/>
              <a:buAutoNum type="alphaLcPeriod"/>
            </a:pPr>
            <a:r>
              <a:rPr lang="ar-SA" b="1" dirty="0" smtClean="0"/>
              <a:t> </a:t>
            </a:r>
            <a:r>
              <a:rPr lang="ar-SA" b="1" dirty="0">
                <a:hlinkClick r:id="rId8" tooltip="غالاكتوز"/>
              </a:rPr>
              <a:t>الكالاكتوز</a:t>
            </a:r>
            <a:r>
              <a:rPr lang="ar-SA" b="1" dirty="0"/>
              <a:t>: </a:t>
            </a:r>
            <a:r>
              <a:rPr lang="ar-SA" dirty="0"/>
              <a:t>وهو سكر سداسي الدهايدي مختزل هذا هو سكر الحليب، ولا يوجد في الطعام ولكن يمكن تصنيعه من سكر الحليب في الغدد المنتجة للحليب في جسم الإنسان ويمكن تحويل الفركتوز والكالاكتوز إلى الكلوكوز.</a:t>
            </a:r>
            <a:endParaRPr lang="en-US" dirty="0"/>
          </a:p>
          <a:p>
            <a:pPr marL="514350" indent="-514350" algn="r" rtl="1">
              <a:buFont typeface="+mj-lt"/>
              <a:buAutoNum type="alphaLcPeriod"/>
            </a:pPr>
            <a:r>
              <a:rPr lang="ar-SA" b="1" smtClean="0"/>
              <a:t> </a:t>
            </a:r>
            <a:r>
              <a:rPr lang="ar-SA" b="1" dirty="0">
                <a:hlinkClick r:id="rId9" tooltip="مانوز (الصفحة غير موجودة)"/>
              </a:rPr>
              <a:t>المانوز</a:t>
            </a:r>
            <a:r>
              <a:rPr lang="ar-SA" b="1" dirty="0"/>
              <a:t>: </a:t>
            </a:r>
            <a:r>
              <a:rPr lang="ar-SA" dirty="0"/>
              <a:t>أيضاً من السكريات الأحادية سداسي الدهايدي مختزل كما يحتوي على مجموعة من الألديهايد لذا فهو سكر ألديهايدي وكما أنه يتحد مع البروتينات " بروتينات معينة " ويوجد هذا السكر في زلال البيض.</a:t>
            </a:r>
            <a:endParaRPr lang="en-US" dirty="0"/>
          </a:p>
          <a:p>
            <a:pPr marL="514350" indent="-514350" algn="r">
              <a:buFont typeface="+mj-lt"/>
              <a:buAutoNum type="alphaLcPeriod"/>
            </a:pPr>
            <a:endParaRPr lang="en-US" dirty="0"/>
          </a:p>
        </p:txBody>
      </p:sp>
    </p:spTree>
    <p:extLst>
      <p:ext uri="{BB962C8B-B14F-4D97-AF65-F5344CB8AC3E}">
        <p14:creationId xmlns:p14="http://schemas.microsoft.com/office/powerpoint/2010/main" val="201893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12974"/>
          </a:xfrm>
        </p:spPr>
        <p:txBody>
          <a:bodyPr>
            <a:noAutofit/>
          </a:bodyPr>
          <a:lstStyle/>
          <a:p>
            <a:r>
              <a:rPr lang="ar-SA" sz="3600" b="1" dirty="0">
                <a:solidFill>
                  <a:srgbClr val="FFFF00"/>
                </a:solidFill>
                <a:effectLst>
                  <a:outerShdw blurRad="38100" dist="38100" dir="2700000" algn="tl">
                    <a:srgbClr val="000000">
                      <a:alpha val="43137"/>
                    </a:srgbClr>
                  </a:outerShdw>
                </a:effectLst>
              </a:rPr>
              <a:t>المشتقات الحيويه المهمه للسكريات الأحاديه</a:t>
            </a:r>
            <a:r>
              <a:rPr lang="en-US" sz="3600" dirty="0">
                <a:solidFill>
                  <a:srgbClr val="FFFF00"/>
                </a:solidFill>
                <a:effectLst>
                  <a:outerShdw blurRad="38100" dist="38100" dir="2700000" algn="tl">
                    <a:srgbClr val="000000">
                      <a:alpha val="43137"/>
                    </a:srgbClr>
                  </a:outerShdw>
                </a:effectLst>
              </a:rPr>
              <a:t/>
            </a:r>
            <a:br>
              <a:rPr lang="en-US" sz="3600" dirty="0">
                <a:solidFill>
                  <a:srgbClr val="FFFF00"/>
                </a:solidFill>
                <a:effectLst>
                  <a:outerShdw blurRad="38100" dist="38100" dir="2700000" algn="tl">
                    <a:srgbClr val="000000">
                      <a:alpha val="43137"/>
                    </a:srgbClr>
                  </a:outerShdw>
                </a:effectLst>
              </a:rPr>
            </a:br>
            <a:endParaRPr lang="en-US" sz="3600"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68760"/>
            <a:ext cx="8229600" cy="4857403"/>
          </a:xfrm>
        </p:spPr>
        <p:txBody>
          <a:bodyPr>
            <a:normAutofit/>
          </a:bodyPr>
          <a:lstStyle/>
          <a:p>
            <a:pPr marL="0" lvl="0" indent="0" algn="r" rtl="1">
              <a:buNone/>
            </a:pPr>
            <a:r>
              <a:rPr lang="en-US" sz="2800" dirty="0" smtClean="0"/>
              <a:t>1</a:t>
            </a:r>
            <a:r>
              <a:rPr lang="ar-IQ" sz="2800" dirty="0" smtClean="0"/>
              <a:t>. </a:t>
            </a:r>
            <a:r>
              <a:rPr lang="ar-SA" sz="2800" b="1" dirty="0">
                <a:solidFill>
                  <a:srgbClr val="FF0000"/>
                </a:solidFill>
              </a:rPr>
              <a:t>السكريات الفوسفاتيه </a:t>
            </a:r>
            <a:r>
              <a:rPr lang="ar-SA" sz="2800" dirty="0"/>
              <a:t>: تستخدم كنواتج وسطيه مهمه أثناء التفاعلات الحيويه </a:t>
            </a:r>
            <a:r>
              <a:rPr lang="ar-SA" sz="2800" dirty="0" smtClean="0"/>
              <a:t>للكربوهيدرات</a:t>
            </a:r>
            <a:r>
              <a:rPr lang="ar-IQ" sz="2800" dirty="0" smtClean="0"/>
              <a:t> . </a:t>
            </a:r>
            <a:r>
              <a:rPr lang="ar-SA" sz="2800" dirty="0" smtClean="0"/>
              <a:t>مثال ألفا-د-كلوكوز-</a:t>
            </a:r>
            <a:r>
              <a:rPr lang="en-US" sz="2800" dirty="0" smtClean="0"/>
              <a:t>6</a:t>
            </a:r>
            <a:r>
              <a:rPr lang="ar-SA" sz="2800" dirty="0" smtClean="0"/>
              <a:t>-حامض </a:t>
            </a:r>
            <a:r>
              <a:rPr lang="ar-SA" sz="2800" dirty="0"/>
              <a:t>الفوسفوريك.</a:t>
            </a:r>
            <a:endParaRPr lang="en-US" sz="2800" dirty="0"/>
          </a:p>
          <a:p>
            <a:pPr marL="0" lvl="0" indent="0" algn="r" rtl="1">
              <a:buNone/>
            </a:pPr>
            <a:r>
              <a:rPr lang="en-US" sz="2800" dirty="0" smtClean="0"/>
              <a:t>2</a:t>
            </a:r>
            <a:r>
              <a:rPr lang="ar-IQ" sz="2800" dirty="0" smtClean="0"/>
              <a:t>. </a:t>
            </a:r>
            <a:r>
              <a:rPr lang="ar-SA" sz="2800" b="1" dirty="0">
                <a:solidFill>
                  <a:srgbClr val="FF0000"/>
                </a:solidFill>
              </a:rPr>
              <a:t>السكريات اللااوكسجينيه (ديوكسي)</a:t>
            </a:r>
            <a:endParaRPr lang="en-US" sz="2800" b="1" dirty="0">
              <a:solidFill>
                <a:srgbClr val="FF0000"/>
              </a:solidFill>
            </a:endParaRPr>
          </a:p>
          <a:p>
            <a:pPr marL="0" indent="0" algn="r" rtl="1">
              <a:buNone/>
            </a:pPr>
            <a:r>
              <a:rPr lang="ar-SA" sz="2800" dirty="0"/>
              <a:t>تفتقر هذه السكريات ذرة اكسجين او اكثر  مثل </a:t>
            </a:r>
            <a:r>
              <a:rPr lang="en-US" sz="2800" dirty="0" smtClean="0"/>
              <a:t>2</a:t>
            </a:r>
            <a:r>
              <a:rPr lang="ar-SA" sz="2800" dirty="0" smtClean="0"/>
              <a:t>-</a:t>
            </a:r>
            <a:r>
              <a:rPr lang="en-US" sz="2800" dirty="0" smtClean="0"/>
              <a:t> </a:t>
            </a:r>
            <a:r>
              <a:rPr lang="ar-SA" sz="2800" dirty="0" smtClean="0"/>
              <a:t>ديوكسي </a:t>
            </a:r>
            <a:r>
              <a:rPr lang="ar-SA" sz="2800" dirty="0"/>
              <a:t>رايبوز (حيث يدخل في تكوين الحامض النووي).</a:t>
            </a:r>
            <a:endParaRPr lang="en-US" sz="2800" dirty="0"/>
          </a:p>
          <a:p>
            <a:pPr marL="0" indent="0" algn="r" rtl="1">
              <a:buNone/>
            </a:pPr>
            <a:endParaRPr lang="en-US" sz="2800"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3933056"/>
            <a:ext cx="5832648"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76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gn="r" rtl="1">
              <a:buFont typeface="Wingdings" pitchFamily="2" charset="2"/>
              <a:buChar char="v"/>
            </a:pPr>
            <a:r>
              <a:rPr lang="ar-SA" sz="2800" dirty="0"/>
              <a:t>ان ابسط انواع الكربوهيدرات (السكريات) (عندما تكون </a:t>
            </a:r>
            <a:r>
              <a:rPr lang="en-US" sz="2800" dirty="0"/>
              <a:t>n= 3</a:t>
            </a:r>
            <a:r>
              <a:rPr lang="ar-SA" sz="2800" dirty="0"/>
              <a:t>)  هي السكريات الثلاثية وابسط سكر ثلاثي الدهايدي هو الكلسرلدهايد </a:t>
            </a:r>
            <a:r>
              <a:rPr lang="en-US" sz="2800" dirty="0" smtClean="0"/>
              <a:t>glyceraldehyde</a:t>
            </a:r>
          </a:p>
          <a:p>
            <a:pPr algn="r" rtl="1">
              <a:buFont typeface="Wingdings" pitchFamily="2" charset="2"/>
              <a:buChar char="v"/>
            </a:pPr>
            <a:r>
              <a:rPr lang="ar-SA" sz="2800" dirty="0"/>
              <a:t>ابسط سكر ثلاثي كيتوني هو والاسيتون ثنائي الهيدروكسيل </a:t>
            </a:r>
            <a:r>
              <a:rPr lang="en-US" sz="2800" dirty="0"/>
              <a:t>dihydroxyacetone</a:t>
            </a:r>
            <a:r>
              <a:rPr lang="ar-SA" sz="2800" dirty="0"/>
              <a:t>.</a:t>
            </a:r>
            <a:endParaRPr lang="en-US" sz="2800" dirty="0"/>
          </a:p>
          <a:p>
            <a:pPr marL="0" indent="0" rtl="1">
              <a:buNone/>
            </a:pPr>
            <a:endParaRPr lang="en-US" sz="28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2924944"/>
            <a:ext cx="3600400"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6974" y="2924944"/>
            <a:ext cx="3863458"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4847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04656"/>
          </a:xfrm>
        </p:spPr>
        <p:txBody>
          <a:bodyPr/>
          <a:lstStyle/>
          <a:p>
            <a:pPr marL="0" indent="0" algn="r" rtl="1">
              <a:buNone/>
            </a:pPr>
            <a:r>
              <a:rPr lang="en-US" dirty="0" smtClean="0">
                <a:solidFill>
                  <a:srgbClr val="FF0000"/>
                </a:solidFill>
              </a:rPr>
              <a:t>3</a:t>
            </a:r>
            <a:r>
              <a:rPr lang="ar-IQ" dirty="0" smtClean="0">
                <a:solidFill>
                  <a:srgbClr val="FF0000"/>
                </a:solidFill>
              </a:rPr>
              <a:t>.</a:t>
            </a:r>
            <a:r>
              <a:rPr lang="ar-IQ" dirty="0" smtClean="0"/>
              <a:t> </a:t>
            </a:r>
            <a:r>
              <a:rPr lang="ar-SA" sz="2800" b="1" dirty="0">
                <a:solidFill>
                  <a:srgbClr val="FF0000"/>
                </a:solidFill>
              </a:rPr>
              <a:t>السكريات </a:t>
            </a:r>
            <a:r>
              <a:rPr lang="ar-SA" sz="2800" b="1" dirty="0" smtClean="0">
                <a:solidFill>
                  <a:srgbClr val="FF0000"/>
                </a:solidFill>
              </a:rPr>
              <a:t>الأمينيه</a:t>
            </a:r>
            <a:endParaRPr lang="ar-IQ" sz="2800" b="1" dirty="0" smtClean="0">
              <a:solidFill>
                <a:srgbClr val="FF0000"/>
              </a:solidFill>
            </a:endParaRPr>
          </a:p>
          <a:p>
            <a:pPr marL="0" indent="0" algn="r" rtl="1">
              <a:buNone/>
            </a:pPr>
            <a:r>
              <a:rPr lang="ar-SA" sz="2800" dirty="0"/>
              <a:t>تحتوي على مجموعة أمين محل مجموعة هيدروكسليل مثال د-كلوكوز أمين حيث تكون مجموعة الأمين في المجموعه الثانيه .</a:t>
            </a:r>
            <a:endParaRPr lang="en-US" sz="2800" dirty="0"/>
          </a:p>
          <a:p>
            <a:pPr marL="0" indent="0" algn="r" rtl="1">
              <a:buNone/>
            </a:pPr>
            <a:r>
              <a:rPr lang="en-US" sz="2800" dirty="0" smtClean="0">
                <a:solidFill>
                  <a:srgbClr val="FF0000"/>
                </a:solidFill>
              </a:rPr>
              <a:t>4</a:t>
            </a:r>
            <a:r>
              <a:rPr lang="ar-IQ" sz="2800" dirty="0" smtClean="0">
                <a:solidFill>
                  <a:srgbClr val="FF0000"/>
                </a:solidFill>
              </a:rPr>
              <a:t>. </a:t>
            </a:r>
            <a:r>
              <a:rPr lang="ar-SA" sz="2800" b="1" dirty="0">
                <a:solidFill>
                  <a:srgbClr val="FF0000"/>
                </a:solidFill>
              </a:rPr>
              <a:t>الاحماض السكريه</a:t>
            </a:r>
            <a:endParaRPr lang="ar-IQ" sz="2800" b="1" dirty="0">
              <a:solidFill>
                <a:srgbClr val="FF0000"/>
              </a:solidFill>
            </a:endParaRPr>
          </a:p>
          <a:p>
            <a:pPr marL="0" indent="0" algn="r" rtl="1">
              <a:buNone/>
            </a:pPr>
            <a:r>
              <a:rPr lang="ar-SA" sz="2800" dirty="0"/>
              <a:t>تنتج من أكسدة ذرة الكربون الألديهيديه الى مجموعة كاربوكسيل أو ذرة الكربون الحاملة للكحول الطرفي </a:t>
            </a:r>
            <a:r>
              <a:rPr lang="en-US" sz="2800" dirty="0"/>
              <a:t>C6 </a:t>
            </a:r>
            <a:r>
              <a:rPr lang="ar-SA" sz="2800" dirty="0"/>
              <a:t>. مثال : فيتامين </a:t>
            </a:r>
            <a:r>
              <a:rPr lang="en-US" sz="2800" dirty="0"/>
              <a:t>C</a:t>
            </a:r>
            <a:r>
              <a:rPr lang="ar-SA" sz="2800" dirty="0"/>
              <a:t> (حامض الأسكوربك اسد</a:t>
            </a:r>
            <a:r>
              <a:rPr lang="ar-SA" sz="2800" dirty="0" smtClean="0"/>
              <a:t>).</a:t>
            </a:r>
            <a:endParaRPr lang="ar-IQ" sz="2800" dirty="0" smtClean="0"/>
          </a:p>
          <a:p>
            <a:pPr marL="0" indent="0" algn="r" rtl="1">
              <a:buNone/>
            </a:pPr>
            <a:r>
              <a:rPr lang="en-US" sz="2800" dirty="0" smtClean="0">
                <a:solidFill>
                  <a:srgbClr val="FF0000"/>
                </a:solidFill>
              </a:rPr>
              <a:t>5</a:t>
            </a:r>
            <a:r>
              <a:rPr lang="ar-IQ" sz="2800" dirty="0" smtClean="0">
                <a:solidFill>
                  <a:srgbClr val="FF0000"/>
                </a:solidFill>
              </a:rPr>
              <a:t>. </a:t>
            </a:r>
            <a:r>
              <a:rPr lang="ar-SA" sz="2800" b="1" dirty="0">
                <a:solidFill>
                  <a:srgbClr val="FF0000"/>
                </a:solidFill>
              </a:rPr>
              <a:t>سكريات كحوليه</a:t>
            </a:r>
            <a:endParaRPr lang="ar-IQ" sz="2800" b="1" dirty="0">
              <a:solidFill>
                <a:srgbClr val="FF0000"/>
              </a:solidFill>
            </a:endParaRPr>
          </a:p>
          <a:p>
            <a:pPr marL="0" indent="0" algn="r" rtl="1">
              <a:buNone/>
            </a:pPr>
            <a:r>
              <a:rPr lang="ar-SA" sz="2800" dirty="0"/>
              <a:t>تنتج من اختزال مجموعة الكربونيل في السكريات الأحاديه تحت ظروف معينه (مثال السوربيتول</a:t>
            </a:r>
            <a:r>
              <a:rPr lang="ar-SA" sz="2800" dirty="0" smtClean="0"/>
              <a:t>)</a:t>
            </a:r>
            <a:endParaRPr lang="ar-IQ" sz="2800" dirty="0" smtClean="0"/>
          </a:p>
          <a:p>
            <a:pPr marL="0" indent="0" algn="r" rtl="1">
              <a:buNone/>
            </a:pPr>
            <a:endParaRPr lang="en-US" sz="2800" dirty="0">
              <a:solidFill>
                <a:srgbClr val="FF0000"/>
              </a:solidFill>
            </a:endParaRPr>
          </a:p>
        </p:txBody>
      </p:sp>
    </p:spTree>
    <p:extLst>
      <p:ext uri="{BB962C8B-B14F-4D97-AF65-F5344CB8AC3E}">
        <p14:creationId xmlns:p14="http://schemas.microsoft.com/office/powerpoint/2010/main" val="12475444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4000" b="1" dirty="0" smtClean="0">
                <a:solidFill>
                  <a:srgbClr val="FFFF00"/>
                </a:solidFill>
                <a:effectLst>
                  <a:outerShdw blurRad="38100" dist="38100" dir="2700000" algn="tl">
                    <a:srgbClr val="000000">
                      <a:alpha val="43137"/>
                    </a:srgbClr>
                  </a:outerShdw>
                </a:effectLst>
              </a:rPr>
              <a:t>السكريات</a:t>
            </a:r>
            <a:r>
              <a:rPr lang="en-US" sz="4000" b="1" dirty="0" smtClean="0">
                <a:solidFill>
                  <a:srgbClr val="FFFF00"/>
                </a:solidFill>
                <a:effectLst>
                  <a:outerShdw blurRad="38100" dist="38100" dir="2700000" algn="tl">
                    <a:srgbClr val="000000">
                      <a:alpha val="43137"/>
                    </a:srgbClr>
                  </a:outerShdw>
                </a:effectLst>
              </a:rPr>
              <a:t> </a:t>
            </a:r>
            <a:r>
              <a:rPr lang="en-US" sz="4000" b="1" dirty="0">
                <a:solidFill>
                  <a:srgbClr val="FFFF00"/>
                </a:solidFill>
                <a:effectLst>
                  <a:outerShdw blurRad="38100" dist="38100" dir="2700000" algn="tl">
                    <a:srgbClr val="000000">
                      <a:alpha val="43137"/>
                    </a:srgbClr>
                  </a:outerShdw>
                </a:effectLst>
              </a:rPr>
              <a:t>الثنائية Disaccharides</a:t>
            </a:r>
            <a:endParaRPr lang="en-US" sz="4000"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40768"/>
            <a:ext cx="8229600" cy="4968552"/>
          </a:xfrm>
        </p:spPr>
        <p:txBody>
          <a:bodyPr>
            <a:normAutofit fontScale="92500" lnSpcReduction="10000"/>
          </a:bodyPr>
          <a:lstStyle/>
          <a:p>
            <a:pPr marL="0" indent="0" algn="r" rtl="1">
              <a:buNone/>
            </a:pPr>
            <a:r>
              <a:rPr lang="ar-SA" sz="2800" dirty="0"/>
              <a:t>هي عبارة عن سكر مركب ناتج عن اتحاد نوعين من السكر البسيط ويكون دائما أحد النوعين المتحدين هو الكلوكوز، تتكون من </a:t>
            </a:r>
            <a:r>
              <a:rPr lang="en-US" sz="2800" dirty="0" smtClean="0"/>
              <a:t>2</a:t>
            </a:r>
            <a:r>
              <a:rPr lang="ar-SA" sz="2800" dirty="0" smtClean="0"/>
              <a:t>-</a:t>
            </a:r>
            <a:r>
              <a:rPr lang="en-US" sz="2800" dirty="0" smtClean="0"/>
              <a:t>10 </a:t>
            </a:r>
            <a:r>
              <a:rPr lang="ar-SA" sz="2800" dirty="0" smtClean="0"/>
              <a:t> </a:t>
            </a:r>
            <a:r>
              <a:rPr lang="ar-SA" sz="2800" dirty="0"/>
              <a:t>وحدة من وحدة السكريات الاحادية. وهي تشمل</a:t>
            </a:r>
            <a:r>
              <a:rPr lang="ar-SA" sz="2800" dirty="0" smtClean="0"/>
              <a:t>:</a:t>
            </a:r>
            <a:endParaRPr lang="en-US" sz="2800" dirty="0" smtClean="0"/>
          </a:p>
          <a:p>
            <a:pPr marL="514350" indent="-514350" algn="r" rtl="1">
              <a:buFont typeface="+mj-lt"/>
              <a:buAutoNum type="alphaUcPeriod"/>
            </a:pPr>
            <a:r>
              <a:rPr lang="ar-IQ" sz="2800" b="1" dirty="0" smtClean="0">
                <a:solidFill>
                  <a:srgbClr val="FF0000"/>
                </a:solidFill>
              </a:rPr>
              <a:t>السكروز</a:t>
            </a:r>
            <a:r>
              <a:rPr lang="ar-IQ" sz="2800" dirty="0" smtClean="0">
                <a:solidFill>
                  <a:srgbClr val="FF0000"/>
                </a:solidFill>
              </a:rPr>
              <a:t> </a:t>
            </a:r>
            <a:r>
              <a:rPr lang="ar-SA" sz="2800" b="1" dirty="0">
                <a:solidFill>
                  <a:srgbClr val="FF0000"/>
                </a:solidFill>
              </a:rPr>
              <a:t>(سكر القصب): </a:t>
            </a:r>
            <a:r>
              <a:rPr lang="ar-SA" sz="2800" dirty="0"/>
              <a:t>ويتكون من </a:t>
            </a:r>
            <a:r>
              <a:rPr lang="en-US" sz="2800" dirty="0" smtClean="0"/>
              <a:t>)</a:t>
            </a:r>
            <a:r>
              <a:rPr lang="ar-SA" sz="2800" dirty="0" smtClean="0"/>
              <a:t>كلوكوز </a:t>
            </a:r>
            <a:r>
              <a:rPr lang="ar-SA" sz="2800" dirty="0"/>
              <a:t>+ </a:t>
            </a:r>
            <a:r>
              <a:rPr lang="ar-SA" sz="2800" dirty="0" smtClean="0"/>
              <a:t>فركتوز</a:t>
            </a:r>
            <a:r>
              <a:rPr lang="en-US" sz="2800" dirty="0" smtClean="0"/>
              <a:t>(</a:t>
            </a:r>
            <a:r>
              <a:rPr lang="ar-SA" sz="2800" dirty="0" smtClean="0"/>
              <a:t>، </a:t>
            </a:r>
            <a:r>
              <a:rPr lang="ar-SA" sz="2800" dirty="0"/>
              <a:t>من أهم السكريات الغذائية وهو سكر غير مختزل ويتحلل مائياً بواسطة إنزيم السكريز المعوي إلى كلوكوز وفركتوز.</a:t>
            </a:r>
            <a:endParaRPr lang="en-US" sz="2800" dirty="0"/>
          </a:p>
          <a:p>
            <a:pPr marL="514350" indent="-514350" algn="r" rtl="1">
              <a:buFont typeface="+mj-lt"/>
              <a:buAutoNum type="alphaUcPeriod"/>
            </a:pPr>
            <a:r>
              <a:rPr lang="ar-IQ" sz="2800" b="1" dirty="0" smtClean="0">
                <a:solidFill>
                  <a:srgbClr val="FF0000"/>
                </a:solidFill>
              </a:rPr>
              <a:t>اللاكتوز</a:t>
            </a:r>
            <a:r>
              <a:rPr lang="ar-SA" sz="2800" b="1" dirty="0" smtClean="0">
                <a:solidFill>
                  <a:srgbClr val="FF0000"/>
                </a:solidFill>
              </a:rPr>
              <a:t> </a:t>
            </a:r>
            <a:r>
              <a:rPr lang="ar-SA" sz="2800" b="1" dirty="0">
                <a:solidFill>
                  <a:srgbClr val="FF0000"/>
                </a:solidFill>
              </a:rPr>
              <a:t>(سكر الحليب): </a:t>
            </a:r>
            <a:r>
              <a:rPr lang="ar-SA" sz="2800" dirty="0"/>
              <a:t>وهو أقل أنواع السكر حلاوة ويتكون من </a:t>
            </a:r>
            <a:r>
              <a:rPr lang="ar-IQ" sz="2800" dirty="0" smtClean="0"/>
              <a:t>(</a:t>
            </a:r>
            <a:r>
              <a:rPr lang="ar-SA" sz="2800" dirty="0" smtClean="0">
                <a:hlinkClick r:id="rId2" tooltip="جلوكوز"/>
              </a:rPr>
              <a:t>كلوكوز</a:t>
            </a:r>
            <a:r>
              <a:rPr lang="en-US" sz="2800" dirty="0" smtClean="0"/>
              <a:t> </a:t>
            </a:r>
            <a:r>
              <a:rPr lang="ar-IQ" sz="2800" dirty="0" smtClean="0">
                <a:hlinkClick r:id="rId3" tooltip="غلاكتوز"/>
              </a:rPr>
              <a:t>+ كال</a:t>
            </a:r>
            <a:r>
              <a:rPr lang="ar-SA" sz="2800" dirty="0" smtClean="0">
                <a:hlinkClick r:id="rId3" tooltip="غلاكتوز"/>
              </a:rPr>
              <a:t>كتوز</a:t>
            </a:r>
            <a:r>
              <a:rPr lang="ar-IQ" sz="2800" dirty="0" smtClean="0"/>
              <a:t>) </a:t>
            </a:r>
            <a:r>
              <a:rPr lang="en-US" sz="2800" dirty="0" smtClean="0"/>
              <a:t> </a:t>
            </a:r>
            <a:r>
              <a:rPr lang="ar-SA" sz="2800" dirty="0"/>
              <a:t>وهو سكر مختزل</a:t>
            </a:r>
            <a:r>
              <a:rPr lang="ar-SA" sz="2800" dirty="0" smtClean="0"/>
              <a:t>.</a:t>
            </a:r>
            <a:endParaRPr lang="ar-IQ" sz="2800" dirty="0" smtClean="0"/>
          </a:p>
          <a:p>
            <a:pPr marL="514350" indent="-514350" algn="r" rtl="1">
              <a:buFont typeface="+mj-lt"/>
              <a:buAutoNum type="alphaUcPeriod"/>
            </a:pPr>
            <a:r>
              <a:rPr lang="ar-IQ" sz="2800" b="1" dirty="0">
                <a:solidFill>
                  <a:srgbClr val="FF0000"/>
                </a:solidFill>
              </a:rPr>
              <a:t>المالتوز</a:t>
            </a:r>
            <a:r>
              <a:rPr lang="ar-SA" sz="2800" b="1" dirty="0">
                <a:solidFill>
                  <a:srgbClr val="FF0000"/>
                </a:solidFill>
              </a:rPr>
              <a:t> (سكر الشعير): </a:t>
            </a:r>
            <a:r>
              <a:rPr lang="ar-SA" sz="2800" dirty="0"/>
              <a:t>ويتكون من </a:t>
            </a:r>
            <a:r>
              <a:rPr lang="ar-IQ" sz="2800" dirty="0" smtClean="0"/>
              <a:t>(</a:t>
            </a:r>
            <a:r>
              <a:rPr lang="ar-SA" sz="2800" dirty="0" smtClean="0"/>
              <a:t>كلوكوز </a:t>
            </a:r>
            <a:r>
              <a:rPr lang="ar-SA" sz="2800" dirty="0"/>
              <a:t>+ </a:t>
            </a:r>
            <a:r>
              <a:rPr lang="ar-SA" sz="2800" dirty="0" smtClean="0"/>
              <a:t>كلوكوز</a:t>
            </a:r>
            <a:r>
              <a:rPr lang="ar-IQ" sz="2800" dirty="0" smtClean="0"/>
              <a:t>) </a:t>
            </a:r>
            <a:r>
              <a:rPr lang="ar-SA" sz="2800" dirty="0" smtClean="0"/>
              <a:t>، </a:t>
            </a:r>
            <a:r>
              <a:rPr lang="ar-SA" sz="2800" dirty="0"/>
              <a:t>وهو سكر مختزل لاحتوائه على مجموعة </a:t>
            </a:r>
            <a:r>
              <a:rPr lang="ar-SA" sz="2800" dirty="0" smtClean="0"/>
              <a:t>ألد</a:t>
            </a:r>
            <a:r>
              <a:rPr lang="ar-IQ" sz="2800" dirty="0" smtClean="0"/>
              <a:t>ي</a:t>
            </a:r>
            <a:r>
              <a:rPr lang="ar-SA" sz="2800" dirty="0" smtClean="0"/>
              <a:t>ه</a:t>
            </a:r>
            <a:r>
              <a:rPr lang="ar-IQ" sz="2800" dirty="0" smtClean="0"/>
              <a:t>ا</a:t>
            </a:r>
            <a:r>
              <a:rPr lang="ar-SA" sz="2800" dirty="0" smtClean="0"/>
              <a:t>يد</a:t>
            </a:r>
            <a:endParaRPr lang="en-US" sz="2800" dirty="0"/>
          </a:p>
          <a:p>
            <a:pPr algn="r" rtl="1">
              <a:buFont typeface="Wingdings" pitchFamily="2" charset="2"/>
              <a:buChar char="ü"/>
            </a:pPr>
            <a:r>
              <a:rPr lang="ar-SA" sz="2800" dirty="0"/>
              <a:t>ويتكون من جزيئين من الألفا </a:t>
            </a:r>
            <a:r>
              <a:rPr lang="ar-SA" sz="2800" dirty="0" smtClean="0"/>
              <a:t>كلوكوز</a:t>
            </a:r>
            <a:endParaRPr lang="ar-IQ" sz="2800" dirty="0" smtClean="0"/>
          </a:p>
          <a:p>
            <a:pPr algn="r" rtl="1">
              <a:buFont typeface="Wingdings" pitchFamily="2" charset="2"/>
              <a:buChar char="ü"/>
            </a:pPr>
            <a:r>
              <a:rPr lang="ar-SA" sz="2800" dirty="0"/>
              <a:t>ويتحلل في الأمعاء إلى جزأين ألفا كلوكوز بواسطة إنزيم </a:t>
            </a:r>
            <a:r>
              <a:rPr lang="ar-SA" sz="2800" dirty="0" smtClean="0"/>
              <a:t>المالتيز</a:t>
            </a:r>
            <a:endParaRPr lang="ar-IQ" sz="2800" dirty="0" smtClean="0"/>
          </a:p>
          <a:p>
            <a:pPr algn="r" rtl="1">
              <a:buFont typeface="Wingdings" pitchFamily="2" charset="2"/>
              <a:buChar char="ü"/>
            </a:pPr>
            <a:endParaRPr lang="en-US" sz="2800" dirty="0"/>
          </a:p>
        </p:txBody>
      </p:sp>
    </p:spTree>
    <p:extLst>
      <p:ext uri="{BB962C8B-B14F-4D97-AF65-F5344CB8AC3E}">
        <p14:creationId xmlns:p14="http://schemas.microsoft.com/office/powerpoint/2010/main" val="23694203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en-US" sz="4000" b="1" dirty="0">
                <a:solidFill>
                  <a:srgbClr val="FFFF00"/>
                </a:solidFill>
              </a:rPr>
              <a:t>سكريات متعددة Polysaccharides</a:t>
            </a:r>
            <a:endParaRPr lang="en-US" sz="4000" dirty="0">
              <a:solidFill>
                <a:srgbClr val="FFFF00"/>
              </a:solidFill>
            </a:endParaRPr>
          </a:p>
        </p:txBody>
      </p:sp>
      <p:sp>
        <p:nvSpPr>
          <p:cNvPr id="3" name="Content Placeholder 2"/>
          <p:cNvSpPr>
            <a:spLocks noGrp="1"/>
          </p:cNvSpPr>
          <p:nvPr>
            <p:ph idx="1"/>
          </p:nvPr>
        </p:nvSpPr>
        <p:spPr>
          <a:xfrm>
            <a:off x="457200" y="1412776"/>
            <a:ext cx="8229600" cy="4713387"/>
          </a:xfrm>
        </p:spPr>
        <p:txBody>
          <a:bodyPr>
            <a:normAutofit/>
          </a:bodyPr>
          <a:lstStyle/>
          <a:p>
            <a:pPr marL="0" indent="0" algn="r" rtl="1">
              <a:buNone/>
            </a:pPr>
            <a:r>
              <a:rPr lang="ar-SA" sz="2800" dirty="0"/>
              <a:t>وهي بوليمرات </a:t>
            </a:r>
            <a:r>
              <a:rPr lang="en-US" sz="2800" dirty="0" smtClean="0"/>
              <a:t>polymers </a:t>
            </a:r>
            <a:r>
              <a:rPr lang="ar-SA" sz="2800" dirty="0"/>
              <a:t>تتكون من اتحاد نوع واحد من وحدات السكر الاحادي او اكثر  بوساطة اصرة كلايوكسيدية  وقد تتحد أكثر من </a:t>
            </a:r>
            <a:r>
              <a:rPr lang="en-US" sz="2800" dirty="0" smtClean="0"/>
              <a:t>300</a:t>
            </a:r>
            <a:r>
              <a:rPr lang="ar-SA" sz="2800" dirty="0" smtClean="0"/>
              <a:t> -</a:t>
            </a:r>
            <a:r>
              <a:rPr lang="en-US" sz="2800" dirty="0" smtClean="0"/>
              <a:t>500 </a:t>
            </a:r>
            <a:r>
              <a:rPr lang="ar-SA" sz="2800" dirty="0" smtClean="0"/>
              <a:t> </a:t>
            </a:r>
            <a:r>
              <a:rPr lang="ar-SA" sz="2800" dirty="0"/>
              <a:t>وحدة من السكريات البسيطة لتكوين السكريات المعقدة، وهذه السكريات لا تذوب في الماء مثل بقية أنواع </a:t>
            </a:r>
            <a:r>
              <a:rPr lang="ar-SA" sz="2800" dirty="0" smtClean="0"/>
              <a:t>السكريات</a:t>
            </a:r>
            <a:endParaRPr lang="en-US" sz="2800" dirty="0" smtClean="0"/>
          </a:p>
          <a:p>
            <a:pPr marL="0" indent="0" algn="r" rtl="1">
              <a:buNone/>
            </a:pPr>
            <a:r>
              <a:rPr lang="ar-SA" sz="2800" dirty="0"/>
              <a:t>تنقسم السكريات المعقدة إلى قسمين رئيسيين هما</a:t>
            </a:r>
            <a:r>
              <a:rPr lang="ar-SA" sz="2800" dirty="0" smtClean="0"/>
              <a:t>:</a:t>
            </a:r>
            <a:endParaRPr lang="en-US" sz="2800" dirty="0" smtClean="0"/>
          </a:p>
          <a:p>
            <a:pPr marL="0" indent="0" algn="r" rtl="1">
              <a:buNone/>
            </a:pPr>
            <a:r>
              <a:rPr lang="en-US" sz="2800" b="1" i="1" dirty="0" smtClean="0"/>
              <a:t>1</a:t>
            </a:r>
            <a:r>
              <a:rPr lang="ar-IQ" sz="2800" b="1" i="1" dirty="0" smtClean="0"/>
              <a:t>. </a:t>
            </a:r>
            <a:r>
              <a:rPr lang="en-US" sz="2800" b="1" i="1" dirty="0" smtClean="0">
                <a:solidFill>
                  <a:srgbClr val="FFFF00"/>
                </a:solidFill>
              </a:rPr>
              <a:t>السكريات </a:t>
            </a:r>
            <a:r>
              <a:rPr lang="en-US" sz="2800" b="1" i="1" dirty="0">
                <a:solidFill>
                  <a:srgbClr val="FFFF00"/>
                </a:solidFill>
              </a:rPr>
              <a:t>من أصل نباتي</a:t>
            </a:r>
            <a:r>
              <a:rPr lang="en-US" sz="2800" b="1" i="1" dirty="0" smtClean="0">
                <a:solidFill>
                  <a:srgbClr val="FFFF00"/>
                </a:solidFill>
              </a:rPr>
              <a:t>:</a:t>
            </a:r>
            <a:endParaRPr lang="ar-IQ" sz="2800" b="1" i="1" dirty="0" smtClean="0">
              <a:solidFill>
                <a:srgbClr val="FFFF00"/>
              </a:solidFill>
            </a:endParaRPr>
          </a:p>
          <a:p>
            <a:pPr marL="0" indent="0" algn="r" rtl="1">
              <a:buNone/>
            </a:pPr>
            <a:r>
              <a:rPr lang="en-US" sz="2800" dirty="0" smtClean="0">
                <a:solidFill>
                  <a:srgbClr val="FF0000"/>
                </a:solidFill>
              </a:rPr>
              <a:t>A </a:t>
            </a:r>
            <a:r>
              <a:rPr lang="en-US" sz="2800" dirty="0">
                <a:solidFill>
                  <a:srgbClr val="FF0000"/>
                </a:solidFill>
              </a:rPr>
              <a:t>ـ </a:t>
            </a:r>
            <a:r>
              <a:rPr lang="ar-IQ" sz="2800" b="1" dirty="0" smtClean="0">
                <a:solidFill>
                  <a:srgbClr val="FF0000"/>
                </a:solidFill>
              </a:rPr>
              <a:t>النشأ </a:t>
            </a:r>
            <a:r>
              <a:rPr lang="en-US" sz="2800" b="1" dirty="0" smtClean="0">
                <a:solidFill>
                  <a:srgbClr val="FF0000"/>
                </a:solidFill>
              </a:rPr>
              <a:t> Starch</a:t>
            </a:r>
            <a:r>
              <a:rPr lang="ar-IQ" sz="2800" b="1" dirty="0" smtClean="0"/>
              <a:t> </a:t>
            </a:r>
            <a:r>
              <a:rPr lang="ar-SA" sz="2800" dirty="0" smtClean="0"/>
              <a:t>: </a:t>
            </a:r>
            <a:r>
              <a:rPr lang="ar-SA" sz="2800" dirty="0"/>
              <a:t>ويوجد في الأجزاء التي يتم هضمها من النباتات. وتوجد في الذرة والحبوب ومختلف مشتقات القمح والأرز والبطاطا والمعكرونة وجذور النباتات وكذلك الخضار والفواكه. </a:t>
            </a:r>
            <a:endParaRPr lang="en-US" sz="2800" dirty="0"/>
          </a:p>
          <a:p>
            <a:pPr marL="0" indent="0" algn="r" rtl="1">
              <a:buNone/>
            </a:pPr>
            <a:endParaRPr lang="en-US" sz="2800" dirty="0"/>
          </a:p>
          <a:p>
            <a:pPr marL="0" indent="0" algn="r" rtl="1">
              <a:buNone/>
            </a:pPr>
            <a:endParaRPr lang="en-US" sz="2800" dirty="0"/>
          </a:p>
        </p:txBody>
      </p:sp>
    </p:spTree>
    <p:extLst>
      <p:ext uri="{BB962C8B-B14F-4D97-AF65-F5344CB8AC3E}">
        <p14:creationId xmlns:p14="http://schemas.microsoft.com/office/powerpoint/2010/main" val="23946140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200" b="1" dirty="0" smtClean="0">
                <a:solidFill>
                  <a:srgbClr val="FFFF00"/>
                </a:solidFill>
                <a:effectLst>
                  <a:outerShdw blurRad="38100" dist="38100" dir="2700000" algn="tl">
                    <a:srgbClr val="000000">
                      <a:alpha val="43137"/>
                    </a:srgbClr>
                  </a:outerShdw>
                </a:effectLst>
              </a:rPr>
              <a:t>يحتوي النشأ على نوعين من السكريات المتعددة وهما:</a:t>
            </a:r>
            <a:endParaRPr lang="en-US" sz="3200"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96752"/>
            <a:ext cx="8229600" cy="5184576"/>
          </a:xfrm>
        </p:spPr>
        <p:txBody>
          <a:bodyPr>
            <a:normAutofit fontScale="92500" lnSpcReduction="10000"/>
          </a:bodyPr>
          <a:lstStyle/>
          <a:p>
            <a:pPr marL="514350" indent="-514350" algn="r" rtl="1">
              <a:buAutoNum type="arabicPeriod"/>
            </a:pPr>
            <a:r>
              <a:rPr lang="ar-SA" sz="2800" b="1" dirty="0" smtClean="0">
                <a:solidFill>
                  <a:srgbClr val="FF0000"/>
                </a:solidFill>
              </a:rPr>
              <a:t>الاميلوز  </a:t>
            </a:r>
            <a:r>
              <a:rPr lang="en-US" sz="2800" b="1" dirty="0" smtClean="0">
                <a:solidFill>
                  <a:srgbClr val="FF0000"/>
                </a:solidFill>
              </a:rPr>
              <a:t>amylose</a:t>
            </a:r>
            <a:endParaRPr lang="ar-IQ" sz="2800" b="1" dirty="0" smtClean="0">
              <a:solidFill>
                <a:srgbClr val="FF0000"/>
              </a:solidFill>
            </a:endParaRPr>
          </a:p>
          <a:p>
            <a:pPr marL="0" indent="0" algn="r" rtl="1">
              <a:buNone/>
            </a:pPr>
            <a:r>
              <a:rPr lang="ar-SA" sz="2800" dirty="0"/>
              <a:t>تتراوح نسبتة مابين  ( </a:t>
            </a:r>
            <a:r>
              <a:rPr lang="en-US" sz="2800" dirty="0" smtClean="0"/>
              <a:t>15</a:t>
            </a:r>
            <a:r>
              <a:rPr lang="ar-SA" sz="2800" dirty="0" smtClean="0"/>
              <a:t>-</a:t>
            </a:r>
            <a:r>
              <a:rPr lang="en-US" sz="2800" dirty="0" smtClean="0"/>
              <a:t>20</a:t>
            </a:r>
            <a:r>
              <a:rPr lang="ar-SA" sz="2800" dirty="0" smtClean="0"/>
              <a:t>%) </a:t>
            </a:r>
            <a:r>
              <a:rPr lang="ar-SA" sz="2800" dirty="0"/>
              <a:t>وهو عبارة عن سلسلة طويلة من وحدات الكلكوز ترتبط مع بعضها البعض باصرة  الفا </a:t>
            </a:r>
            <a:r>
              <a:rPr lang="ar-SA" sz="2800" dirty="0" smtClean="0"/>
              <a:t>(</a:t>
            </a:r>
            <a:r>
              <a:rPr lang="en-US" sz="2800" dirty="0" smtClean="0"/>
              <a:t>1</a:t>
            </a:r>
            <a:r>
              <a:rPr lang="ar-SA" sz="2800" dirty="0" smtClean="0"/>
              <a:t> </a:t>
            </a:r>
            <a:r>
              <a:rPr lang="ar-SA" sz="2800" dirty="0"/>
              <a:t>– </a:t>
            </a:r>
            <a:r>
              <a:rPr lang="en-US" sz="2800" dirty="0" smtClean="0"/>
              <a:t>4</a:t>
            </a:r>
            <a:r>
              <a:rPr lang="ar-SA" sz="2800" dirty="0" smtClean="0"/>
              <a:t>) الكلايكوسيدية</a:t>
            </a:r>
            <a:endParaRPr lang="ar-IQ" sz="2800" dirty="0" smtClean="0"/>
          </a:p>
          <a:p>
            <a:pPr marL="0" lvl="0" indent="0" algn="r" rtl="1">
              <a:buNone/>
            </a:pPr>
            <a:r>
              <a:rPr lang="en-US" sz="2800" dirty="0" smtClean="0">
                <a:solidFill>
                  <a:srgbClr val="FF0000"/>
                </a:solidFill>
              </a:rPr>
              <a:t>2</a:t>
            </a:r>
            <a:r>
              <a:rPr lang="ar-IQ" sz="2800" dirty="0" smtClean="0">
                <a:solidFill>
                  <a:srgbClr val="FF0000"/>
                </a:solidFill>
              </a:rPr>
              <a:t>. </a:t>
            </a:r>
            <a:r>
              <a:rPr lang="ar-SA" sz="2800" b="1" dirty="0">
                <a:solidFill>
                  <a:srgbClr val="FF0000"/>
                </a:solidFill>
              </a:rPr>
              <a:t>الاميلوبكتين </a:t>
            </a:r>
            <a:r>
              <a:rPr lang="en-US" sz="2800" b="1" dirty="0">
                <a:solidFill>
                  <a:srgbClr val="FF0000"/>
                </a:solidFill>
              </a:rPr>
              <a:t>Amylopectin</a:t>
            </a:r>
            <a:endParaRPr lang="en-US" sz="2800" dirty="0">
              <a:solidFill>
                <a:srgbClr val="FF0000"/>
              </a:solidFill>
            </a:endParaRPr>
          </a:p>
          <a:p>
            <a:pPr marL="0" indent="0" algn="r" rtl="1">
              <a:buNone/>
            </a:pPr>
            <a:r>
              <a:rPr lang="ar-SA" sz="2800" dirty="0"/>
              <a:t>تتراوح نسبتة مابين( </a:t>
            </a:r>
            <a:r>
              <a:rPr lang="en-US" sz="2800" dirty="0" smtClean="0"/>
              <a:t>80</a:t>
            </a:r>
            <a:r>
              <a:rPr lang="ar-SA" sz="2800" dirty="0" smtClean="0"/>
              <a:t>-</a:t>
            </a:r>
            <a:r>
              <a:rPr lang="en-US" sz="2800" dirty="0" smtClean="0"/>
              <a:t>85</a:t>
            </a:r>
            <a:r>
              <a:rPr lang="ar-SA" sz="2800" dirty="0" smtClean="0"/>
              <a:t>%)  </a:t>
            </a:r>
            <a:r>
              <a:rPr lang="ar-SA" sz="2800" dirty="0"/>
              <a:t>ويكون غير قابل للذوبان في الماء . وهو عبارة عن وحدات من الكلكوز متفرعةويتكون من سلسلة رئيسية خطية ترتبط فيها جزيئات الكلوكوز بنوعين من الروابط الكلايكوسيدية وهما  الفا </a:t>
            </a:r>
            <a:r>
              <a:rPr lang="ar-SA" sz="2800" dirty="0" smtClean="0"/>
              <a:t>(</a:t>
            </a:r>
            <a:r>
              <a:rPr lang="en-US" sz="2800" dirty="0" smtClean="0"/>
              <a:t>1</a:t>
            </a:r>
            <a:r>
              <a:rPr lang="ar-SA" sz="2800" dirty="0" smtClean="0"/>
              <a:t>-</a:t>
            </a:r>
            <a:r>
              <a:rPr lang="en-US" sz="2800" dirty="0" smtClean="0"/>
              <a:t>4</a:t>
            </a:r>
            <a:r>
              <a:rPr lang="ar-SA" sz="2800" dirty="0" smtClean="0"/>
              <a:t>) </a:t>
            </a:r>
            <a:r>
              <a:rPr lang="ar-SA" sz="2800" dirty="0"/>
              <a:t>و  الف( </a:t>
            </a:r>
            <a:r>
              <a:rPr lang="en-US" sz="2800" dirty="0" smtClean="0"/>
              <a:t>1</a:t>
            </a:r>
            <a:r>
              <a:rPr lang="ar-SA" sz="2800" dirty="0" smtClean="0"/>
              <a:t>-</a:t>
            </a:r>
            <a:r>
              <a:rPr lang="en-US" sz="2800" dirty="0" smtClean="0"/>
              <a:t>6</a:t>
            </a:r>
            <a:r>
              <a:rPr lang="ar-SA" sz="2800" dirty="0" smtClean="0"/>
              <a:t>)</a:t>
            </a:r>
            <a:endParaRPr lang="en-US" sz="2800" dirty="0" smtClean="0"/>
          </a:p>
          <a:p>
            <a:pPr marL="0" indent="0" algn="r" rtl="1">
              <a:buNone/>
            </a:pPr>
            <a:r>
              <a:rPr lang="en-US" sz="2800" dirty="0" smtClean="0">
                <a:solidFill>
                  <a:srgbClr val="FF0000"/>
                </a:solidFill>
              </a:rPr>
              <a:t>B</a:t>
            </a:r>
            <a:r>
              <a:rPr lang="ar-IQ" sz="2800" dirty="0" smtClean="0">
                <a:solidFill>
                  <a:srgbClr val="FF0000"/>
                </a:solidFill>
              </a:rPr>
              <a:t>- </a:t>
            </a:r>
            <a:r>
              <a:rPr lang="ar-IQ" sz="2800" b="1" dirty="0" smtClean="0">
                <a:solidFill>
                  <a:srgbClr val="FF0000"/>
                </a:solidFill>
              </a:rPr>
              <a:t>السيليلوز </a:t>
            </a:r>
            <a:r>
              <a:rPr lang="en-US" sz="2800" b="1" dirty="0" smtClean="0">
                <a:solidFill>
                  <a:srgbClr val="FF0000"/>
                </a:solidFill>
              </a:rPr>
              <a:t> Cellulose</a:t>
            </a:r>
            <a:r>
              <a:rPr lang="ar-IQ" sz="2800" b="1" dirty="0" smtClean="0">
                <a:solidFill>
                  <a:srgbClr val="FF0000"/>
                </a:solidFill>
              </a:rPr>
              <a:t> </a:t>
            </a:r>
            <a:r>
              <a:rPr lang="ar-IQ" sz="2800" dirty="0" smtClean="0">
                <a:solidFill>
                  <a:srgbClr val="FF0000"/>
                </a:solidFill>
              </a:rPr>
              <a:t> </a:t>
            </a:r>
          </a:p>
          <a:p>
            <a:pPr marL="0" indent="0" algn="r" rtl="1">
              <a:buNone/>
            </a:pPr>
            <a:r>
              <a:rPr lang="ar-SA" sz="2800" dirty="0"/>
              <a:t>ويعد من اكثر المركبات العضوية انتشاراً على سطح الارض.  ويعد القطن اغنى مصدر للسيليلوز حيث تتراوح نسبته مابين </a:t>
            </a:r>
            <a:r>
              <a:rPr lang="ar-SA" sz="2800" dirty="0" smtClean="0"/>
              <a:t>(</a:t>
            </a:r>
            <a:r>
              <a:rPr lang="en-US" sz="2800" dirty="0" smtClean="0"/>
              <a:t>98</a:t>
            </a:r>
            <a:r>
              <a:rPr lang="ar-SA" sz="2800" dirty="0" smtClean="0"/>
              <a:t>-</a:t>
            </a:r>
            <a:r>
              <a:rPr lang="en-US" sz="2800" dirty="0" smtClean="0"/>
              <a:t>99 </a:t>
            </a:r>
            <a:r>
              <a:rPr lang="ar-SA" sz="2800" dirty="0" smtClean="0"/>
              <a:t> </a:t>
            </a:r>
            <a:r>
              <a:rPr lang="ar-SA" sz="2800" dirty="0"/>
              <a:t>%) . وينتج السيليلوز من تكاثف عدد كبير جدا يقدر بالالاف من جزيئات( </a:t>
            </a:r>
            <a:r>
              <a:rPr lang="en-US" sz="2800" dirty="0"/>
              <a:t>D</a:t>
            </a:r>
            <a:r>
              <a:rPr lang="ar-SA" sz="2800" dirty="0"/>
              <a:t>- كلوكوز) مرتبطة باصرة بيتا </a:t>
            </a:r>
            <a:r>
              <a:rPr lang="ar-SA" sz="2800" dirty="0" smtClean="0"/>
              <a:t>(</a:t>
            </a:r>
            <a:r>
              <a:rPr lang="en-US" sz="2800" dirty="0" smtClean="0"/>
              <a:t>1</a:t>
            </a:r>
            <a:r>
              <a:rPr lang="ar-SA" sz="2800" dirty="0" smtClean="0"/>
              <a:t>-</a:t>
            </a:r>
            <a:r>
              <a:rPr lang="en-US" sz="2800" dirty="0" smtClean="0"/>
              <a:t>4</a:t>
            </a:r>
            <a:r>
              <a:rPr lang="ar-SA" sz="2800" dirty="0" smtClean="0"/>
              <a:t>) الكلايوكسيدية</a:t>
            </a:r>
            <a:endParaRPr lang="ar-IQ" sz="2800" dirty="0" smtClean="0"/>
          </a:p>
          <a:p>
            <a:pPr marL="0" indent="0" algn="r" rtl="1">
              <a:buNone/>
            </a:pPr>
            <a:endParaRPr lang="en-US" sz="2800" dirty="0">
              <a:solidFill>
                <a:srgbClr val="FF0000"/>
              </a:solidFill>
            </a:endParaRPr>
          </a:p>
        </p:txBody>
      </p:sp>
    </p:spTree>
    <p:extLst>
      <p:ext uri="{BB962C8B-B14F-4D97-AF65-F5344CB8AC3E}">
        <p14:creationId xmlns:p14="http://schemas.microsoft.com/office/powerpoint/2010/main" val="21542830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84982"/>
          </a:xfrm>
        </p:spPr>
        <p:txBody>
          <a:bodyPr>
            <a:normAutofit fontScale="90000"/>
          </a:bodyPr>
          <a:lstStyle/>
          <a:p>
            <a:pPr rtl="1"/>
            <a:r>
              <a:rPr lang="en-US" b="1" dirty="0">
                <a:solidFill>
                  <a:srgbClr val="FFFF00"/>
                </a:solidFill>
              </a:rPr>
              <a:t>2</a:t>
            </a:r>
            <a:r>
              <a:rPr lang="en-US" b="1" i="1" dirty="0" smtClean="0">
                <a:solidFill>
                  <a:srgbClr val="FFFF00"/>
                </a:solidFill>
              </a:rPr>
              <a:t> </a:t>
            </a:r>
            <a:r>
              <a:rPr lang="en-US" b="1" i="1" dirty="0">
                <a:solidFill>
                  <a:srgbClr val="FFFF00"/>
                </a:solidFill>
              </a:rPr>
              <a:t>ــ السكريات من أصل حيواني </a:t>
            </a:r>
            <a:r>
              <a:rPr lang="ar-IQ" b="1" i="1" dirty="0">
                <a:solidFill>
                  <a:srgbClr val="FFFF00"/>
                </a:solidFill>
              </a:rPr>
              <a:t>(</a:t>
            </a:r>
            <a:r>
              <a:rPr lang="en-US" b="1" i="1" dirty="0" smtClean="0">
                <a:solidFill>
                  <a:srgbClr val="FFFF00"/>
                </a:solidFill>
              </a:rPr>
              <a:t>النشا الحيواني</a:t>
            </a:r>
            <a:r>
              <a:rPr lang="ar-IQ" b="1" i="1" dirty="0">
                <a:solidFill>
                  <a:srgbClr val="FFFF00"/>
                </a:solidFill>
              </a:rPr>
              <a:t>)</a:t>
            </a:r>
            <a:r>
              <a:rPr lang="en-US" dirty="0">
                <a:solidFill>
                  <a:srgbClr val="FFFF00"/>
                </a:solidFill>
              </a:rPr>
              <a:t/>
            </a:r>
            <a:br>
              <a:rPr lang="en-US" dirty="0">
                <a:solidFill>
                  <a:srgbClr val="FFFF00"/>
                </a:solidFill>
              </a:rPr>
            </a:br>
            <a:endParaRPr lang="en-US" dirty="0">
              <a:solidFill>
                <a:srgbClr val="FFFF00"/>
              </a:solidFill>
            </a:endParaRPr>
          </a:p>
        </p:txBody>
      </p:sp>
      <p:sp>
        <p:nvSpPr>
          <p:cNvPr id="3" name="Content Placeholder 2"/>
          <p:cNvSpPr>
            <a:spLocks noGrp="1"/>
          </p:cNvSpPr>
          <p:nvPr>
            <p:ph idx="1"/>
          </p:nvPr>
        </p:nvSpPr>
        <p:spPr>
          <a:xfrm>
            <a:off x="457200" y="1412776"/>
            <a:ext cx="8229600" cy="4713387"/>
          </a:xfrm>
        </p:spPr>
        <p:txBody>
          <a:bodyPr>
            <a:normAutofit lnSpcReduction="10000"/>
          </a:bodyPr>
          <a:lstStyle/>
          <a:p>
            <a:pPr marL="514350" lvl="0" indent="-514350" algn="r" rtl="1">
              <a:buFont typeface="+mj-lt"/>
              <a:buAutoNum type="alphaUcPeriod"/>
            </a:pPr>
            <a:r>
              <a:rPr lang="ar-IQ" b="1" i="1" dirty="0">
                <a:solidFill>
                  <a:srgbClr val="FF0000"/>
                </a:solidFill>
              </a:rPr>
              <a:t>الكلايكوجين </a:t>
            </a:r>
            <a:r>
              <a:rPr lang="en-US" b="1" i="1" dirty="0">
                <a:solidFill>
                  <a:srgbClr val="FF0000"/>
                </a:solidFill>
              </a:rPr>
              <a:t>Glycogen</a:t>
            </a:r>
            <a:endParaRPr lang="en-US" dirty="0">
              <a:solidFill>
                <a:srgbClr val="FF0000"/>
              </a:solidFill>
            </a:endParaRPr>
          </a:p>
          <a:p>
            <a:pPr marL="0" indent="0" algn="r" rtl="1">
              <a:buNone/>
            </a:pPr>
            <a:r>
              <a:rPr lang="ar-SA" sz="2800" dirty="0"/>
              <a:t>ويسمى احياناً بالنشأ الحيواني, ويوجد في انسجة الحيوانات وخصوصاً في الكبد </a:t>
            </a:r>
            <a:r>
              <a:rPr lang="ar-SA" sz="2800" dirty="0" smtClean="0"/>
              <a:t>والعظلات</a:t>
            </a:r>
            <a:endParaRPr lang="ar-IQ" sz="2800" dirty="0" smtClean="0"/>
          </a:p>
          <a:p>
            <a:pPr marL="0" lvl="0" indent="0" algn="r" rtl="1">
              <a:buNone/>
            </a:pPr>
            <a:r>
              <a:rPr lang="en-US" b="1" i="1" dirty="0">
                <a:solidFill>
                  <a:srgbClr val="FF0000"/>
                </a:solidFill>
              </a:rPr>
              <a:t>B</a:t>
            </a:r>
            <a:r>
              <a:rPr lang="ar-IQ" b="1" i="1" dirty="0">
                <a:solidFill>
                  <a:srgbClr val="FF0000"/>
                </a:solidFill>
              </a:rPr>
              <a:t>. الكايتين </a:t>
            </a:r>
            <a:r>
              <a:rPr lang="en-US" b="1" i="1" dirty="0" smtClean="0">
                <a:solidFill>
                  <a:srgbClr val="FF0000"/>
                </a:solidFill>
              </a:rPr>
              <a:t>Chitin</a:t>
            </a:r>
            <a:endParaRPr lang="ar-IQ" b="1" i="1" dirty="0" smtClean="0">
              <a:solidFill>
                <a:srgbClr val="FF0000"/>
              </a:solidFill>
            </a:endParaRPr>
          </a:p>
          <a:p>
            <a:pPr marL="0" lvl="0" indent="0" algn="r" rtl="1">
              <a:buNone/>
            </a:pPr>
            <a:r>
              <a:rPr lang="ar-SA" sz="2800" dirty="0"/>
              <a:t>وهو سكر </a:t>
            </a:r>
            <a:r>
              <a:rPr lang="ar-SA" sz="2800" dirty="0" smtClean="0"/>
              <a:t>متعدد </a:t>
            </a:r>
            <a:r>
              <a:rPr lang="ar-SA" sz="2800" dirty="0"/>
              <a:t>يحتوي على وحدات متكررة من </a:t>
            </a:r>
            <a:r>
              <a:rPr lang="ar-SA" sz="2800" dirty="0" smtClean="0"/>
              <a:t>سكر</a:t>
            </a:r>
            <a:r>
              <a:rPr lang="ar-IQ" sz="2800" dirty="0" smtClean="0"/>
              <a:t>                </a:t>
            </a:r>
            <a:r>
              <a:rPr lang="ar-SA" sz="2800" dirty="0" smtClean="0"/>
              <a:t> </a:t>
            </a:r>
            <a:r>
              <a:rPr lang="ar-SA" sz="2800" dirty="0"/>
              <a:t>(</a:t>
            </a:r>
            <a:r>
              <a:rPr lang="en-US" sz="2800" dirty="0"/>
              <a:t>N</a:t>
            </a:r>
            <a:r>
              <a:rPr lang="ar-SA" sz="2800" dirty="0" smtClean="0"/>
              <a:t>-استيل</a:t>
            </a:r>
            <a:r>
              <a:rPr lang="ar-IQ" sz="2800" dirty="0" smtClean="0"/>
              <a:t> </a:t>
            </a:r>
            <a:r>
              <a:rPr lang="en-US" sz="2800" dirty="0" smtClean="0"/>
              <a:t>D</a:t>
            </a:r>
            <a:r>
              <a:rPr lang="ar-SA" sz="2800" dirty="0" smtClean="0"/>
              <a:t>-كلوكو</a:t>
            </a:r>
            <a:r>
              <a:rPr lang="ar-IQ" sz="2800" dirty="0" smtClean="0"/>
              <a:t>سامي</a:t>
            </a:r>
            <a:r>
              <a:rPr lang="ar-SA" sz="2800" dirty="0" smtClean="0"/>
              <a:t>ن</a:t>
            </a:r>
            <a:r>
              <a:rPr lang="ar-IQ" sz="2800" dirty="0" smtClean="0"/>
              <a:t>)</a:t>
            </a:r>
            <a:r>
              <a:rPr lang="ar-SA" sz="2800" dirty="0" smtClean="0"/>
              <a:t> </a:t>
            </a:r>
            <a:r>
              <a:rPr lang="en-US" sz="2800" dirty="0" smtClean="0"/>
              <a:t>N-acetyl-D-glucosamine</a:t>
            </a:r>
            <a:r>
              <a:rPr lang="ar-SA" sz="2800" dirty="0" smtClean="0"/>
              <a:t> </a:t>
            </a:r>
            <a:r>
              <a:rPr lang="ar-SA" sz="2800" dirty="0"/>
              <a:t>مرتبطة باصرة بيتا </a:t>
            </a:r>
            <a:r>
              <a:rPr lang="ar-SA" sz="2800" dirty="0" smtClean="0"/>
              <a:t>(</a:t>
            </a:r>
            <a:r>
              <a:rPr lang="en-US" sz="2800" dirty="0" smtClean="0"/>
              <a:t>1</a:t>
            </a:r>
            <a:r>
              <a:rPr lang="ar-SA" sz="2800" dirty="0" smtClean="0"/>
              <a:t>-</a:t>
            </a:r>
            <a:r>
              <a:rPr lang="en-US" sz="2800" dirty="0" smtClean="0"/>
              <a:t>4</a:t>
            </a:r>
            <a:r>
              <a:rPr lang="ar-SA" sz="2800" dirty="0" smtClean="0"/>
              <a:t>) الكلايكوسيدية</a:t>
            </a:r>
            <a:endParaRPr lang="en-US" sz="2800" dirty="0" smtClean="0"/>
          </a:p>
          <a:p>
            <a:pPr lvl="0" algn="r" rtl="1">
              <a:buFont typeface="Wingdings" pitchFamily="2" charset="2"/>
              <a:buChar char="ü"/>
            </a:pPr>
            <a:r>
              <a:rPr lang="ar-SA" sz="2800" dirty="0"/>
              <a:t>ويوجد في قشور الحيوانات القشرية كالسرطان والروبيان. وتعد الهياكل الخارجية للحشرات مكونة من مادة الكايتين ذات القوام الصلب لحماية الحشرات من المؤثرات الخارجية.</a:t>
            </a:r>
            <a:endParaRPr lang="en-US" sz="2800" b="1" i="1" dirty="0">
              <a:solidFill>
                <a:srgbClr val="FF0000"/>
              </a:solidFill>
            </a:endParaRPr>
          </a:p>
          <a:p>
            <a:pPr marL="0" indent="0" algn="r" rtl="1">
              <a:buNone/>
            </a:pPr>
            <a:endParaRPr lang="en-US" sz="2800" dirty="0"/>
          </a:p>
        </p:txBody>
      </p:sp>
    </p:spTree>
    <p:extLst>
      <p:ext uri="{BB962C8B-B14F-4D97-AF65-F5344CB8AC3E}">
        <p14:creationId xmlns:p14="http://schemas.microsoft.com/office/powerpoint/2010/main" val="2725436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260648"/>
            <a:ext cx="8229600" cy="6192688"/>
          </a:xfrm>
        </p:spPr>
        <p:txBody>
          <a:bodyPr>
            <a:normAutofit/>
          </a:bodyPr>
          <a:lstStyle/>
          <a:p>
            <a:pPr algn="r" rtl="1">
              <a:buFont typeface="Wingdings" pitchFamily="2" charset="2"/>
              <a:buChar char="Ø"/>
            </a:pPr>
            <a:r>
              <a:rPr lang="ar-SA" sz="2800" dirty="0"/>
              <a:t>ان كليسرالديهايد والاسيتون ثنائي الهيدروكسيل يعرفان باسم ترايوز </a:t>
            </a:r>
            <a:r>
              <a:rPr lang="en-US" sz="2800" dirty="0" smtClean="0"/>
              <a:t>Triose</a:t>
            </a:r>
            <a:r>
              <a:rPr lang="ar-IQ" sz="2800" dirty="0" smtClean="0"/>
              <a:t> .</a:t>
            </a:r>
          </a:p>
          <a:p>
            <a:pPr algn="r" rtl="1">
              <a:buFont typeface="Wingdings" pitchFamily="2" charset="2"/>
              <a:buChar char="Ø"/>
            </a:pPr>
            <a:r>
              <a:rPr lang="ar-SA" sz="2800" dirty="0"/>
              <a:t>اما السكريات التي تحوي على اربع او خمس او ست او سبع ذرات كاربون في سلاسلها فتسمى على التوالي تتروز </a:t>
            </a:r>
            <a:r>
              <a:rPr lang="en-US" sz="2800" dirty="0"/>
              <a:t>Tetraose</a:t>
            </a:r>
            <a:r>
              <a:rPr lang="ar-SA" sz="2800" dirty="0"/>
              <a:t> وبنتوز </a:t>
            </a:r>
            <a:r>
              <a:rPr lang="en-US" sz="2800" dirty="0"/>
              <a:t>Pentose</a:t>
            </a:r>
            <a:r>
              <a:rPr lang="ar-SA" sz="2800" dirty="0"/>
              <a:t> و  هكسوز </a:t>
            </a:r>
            <a:r>
              <a:rPr lang="en-US" sz="2800" dirty="0"/>
              <a:t>Hexose</a:t>
            </a:r>
            <a:r>
              <a:rPr lang="ar-SA" sz="2800" dirty="0"/>
              <a:t> و هبتوز </a:t>
            </a:r>
            <a:r>
              <a:rPr lang="en-US" sz="2800" dirty="0" smtClean="0"/>
              <a:t>Heptose</a:t>
            </a:r>
            <a:endParaRPr lang="ar-IQ" sz="2800" dirty="0" smtClean="0"/>
          </a:p>
          <a:p>
            <a:pPr algn="r" rtl="1">
              <a:buFont typeface="Wingdings" pitchFamily="2" charset="2"/>
              <a:buChar char="Ø"/>
            </a:pPr>
            <a:r>
              <a:rPr lang="ar-SA" sz="2800" dirty="0"/>
              <a:t>وعندما تكون مجموعه الكربوكسيل في نهاية السلسلة  فمعنى ذلك ان السكر يحمل مجموعة الديهايدية  فيطلق علية اسم الدوز </a:t>
            </a:r>
            <a:r>
              <a:rPr lang="en-US" sz="2800" dirty="0"/>
              <a:t>aldose</a:t>
            </a:r>
            <a:r>
              <a:rPr lang="ar-SA" sz="2800" dirty="0"/>
              <a:t>  اما اذا كانت مجموعة الكاربوكسيل في موفع اخر فالسكر يحمل مجموعة كيتونية فيطلق علية اسم كيتوز </a:t>
            </a:r>
            <a:r>
              <a:rPr lang="en-US" sz="2800" dirty="0"/>
              <a:t>. ketose </a:t>
            </a:r>
          </a:p>
          <a:p>
            <a:pPr marL="0" indent="0" algn="r" rtl="1">
              <a:buNone/>
            </a:pPr>
            <a:endParaRPr lang="en-US" sz="2800" dirty="0" smtClean="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365104"/>
            <a:ext cx="7992888" cy="2061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7465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b="1" dirty="0">
                <a:solidFill>
                  <a:srgbClr val="FFFF00"/>
                </a:solidFill>
                <a:effectLst>
                  <a:outerShdw blurRad="38100" dist="38100" dir="2700000" algn="tl">
                    <a:srgbClr val="000000">
                      <a:alpha val="43137"/>
                    </a:srgbClr>
                  </a:outerShdw>
                </a:effectLst>
              </a:rPr>
              <a:t>اهمية الكاربوهيدرات  Importance of carbohydrates</a:t>
            </a:r>
          </a:p>
        </p:txBody>
      </p:sp>
      <p:sp>
        <p:nvSpPr>
          <p:cNvPr id="3" name="Content Placeholder 2"/>
          <p:cNvSpPr>
            <a:spLocks noGrp="1"/>
          </p:cNvSpPr>
          <p:nvPr>
            <p:ph idx="1"/>
          </p:nvPr>
        </p:nvSpPr>
        <p:spPr/>
        <p:txBody>
          <a:bodyPr>
            <a:normAutofit/>
          </a:bodyPr>
          <a:lstStyle/>
          <a:p>
            <a:pPr marL="514350" lvl="0" indent="-514350" algn="r" rtl="1">
              <a:buFont typeface="+mj-lt"/>
              <a:buAutoNum type="alphaLcParenR"/>
            </a:pPr>
            <a:r>
              <a:rPr lang="ar-SA" sz="2800" dirty="0"/>
              <a:t>مصدر  كبير للطاقه .</a:t>
            </a:r>
            <a:endParaRPr lang="en-US" sz="2800" dirty="0"/>
          </a:p>
          <a:p>
            <a:pPr marL="514350" lvl="0" indent="-514350" algn="r" rtl="1">
              <a:buFont typeface="+mj-lt"/>
              <a:buAutoNum type="alphaLcParenR"/>
            </a:pPr>
            <a:r>
              <a:rPr lang="ar-SA" sz="2800" dirty="0"/>
              <a:t>ماده وسيطة في التخليق الحيوي للمركبات الحيوية الأساسية الأخرى (الدهون والبروتينات).</a:t>
            </a:r>
            <a:endParaRPr lang="en-US" sz="2800" dirty="0"/>
          </a:p>
          <a:p>
            <a:pPr marL="514350" lvl="0" indent="-514350" algn="r" rtl="1">
              <a:buFont typeface="+mj-lt"/>
              <a:buAutoNum type="alphaLcParenR"/>
            </a:pPr>
            <a:r>
              <a:rPr lang="ar-SA" sz="2800" dirty="0"/>
              <a:t>كمخزن كبير للطاقه الكيمايئيه المشتقه من الكاربوهيدرات على شكل مركبات غنية بالطاقه مثل ادنوسين ثلاثي الفوسفات </a:t>
            </a:r>
            <a:r>
              <a:rPr lang="en-US" sz="2800" dirty="0"/>
              <a:t>ATP</a:t>
            </a:r>
            <a:r>
              <a:rPr lang="ar-SA" sz="2800" dirty="0"/>
              <a:t>  وكوانين ثلاثي الفوسفات </a:t>
            </a:r>
            <a:r>
              <a:rPr lang="en-US" sz="2800" dirty="0"/>
              <a:t>GTP</a:t>
            </a:r>
            <a:r>
              <a:rPr lang="ar-SA" sz="2800" dirty="0"/>
              <a:t> </a:t>
            </a:r>
            <a:r>
              <a:rPr lang="ar-SA" sz="2800" dirty="0" smtClean="0"/>
              <a:t>وكلكوز-</a:t>
            </a:r>
            <a:r>
              <a:rPr lang="en-US" sz="2800" dirty="0" smtClean="0"/>
              <a:t>1</a:t>
            </a:r>
            <a:r>
              <a:rPr lang="ar-SA" sz="2800" dirty="0" smtClean="0"/>
              <a:t>-</a:t>
            </a:r>
            <a:r>
              <a:rPr lang="en-US" sz="2800" dirty="0" smtClean="0"/>
              <a:t> </a:t>
            </a:r>
            <a:r>
              <a:rPr lang="ar-SA" sz="2800" dirty="0" smtClean="0"/>
              <a:t>فوسفات</a:t>
            </a:r>
            <a:r>
              <a:rPr lang="ar-SA" sz="2800" dirty="0"/>
              <a:t>.</a:t>
            </a:r>
            <a:endParaRPr lang="en-US" sz="2800" dirty="0"/>
          </a:p>
          <a:p>
            <a:pPr marL="514350" indent="-514350" algn="r" rtl="1">
              <a:buFont typeface="+mj-lt"/>
              <a:buAutoNum type="alphaLcParenR"/>
            </a:pPr>
            <a:r>
              <a:rPr lang="ar-SA" sz="2800" dirty="0"/>
              <a:t>كعناصر تركيبيه للخلايا و الأنسجه</a:t>
            </a:r>
            <a:endParaRPr lang="en-US" sz="2800" dirty="0"/>
          </a:p>
        </p:txBody>
      </p:sp>
    </p:spTree>
    <p:extLst>
      <p:ext uri="{BB962C8B-B14F-4D97-AF65-F5344CB8AC3E}">
        <p14:creationId xmlns:p14="http://schemas.microsoft.com/office/powerpoint/2010/main" val="2012269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en-US" sz="3600" b="1" dirty="0">
                <a:solidFill>
                  <a:srgbClr val="FFFF00"/>
                </a:solidFill>
                <a:effectLst>
                  <a:outerShdw blurRad="38100" dist="38100" dir="2700000" algn="tl">
                    <a:srgbClr val="000000">
                      <a:alpha val="43137"/>
                    </a:srgbClr>
                  </a:outerShdw>
                </a:effectLst>
              </a:rPr>
              <a:t>تصنيف </a:t>
            </a:r>
            <a:r>
              <a:rPr lang="en-US" sz="3600" b="1" dirty="0" smtClean="0">
                <a:solidFill>
                  <a:srgbClr val="FFFF00"/>
                </a:solidFill>
                <a:effectLst>
                  <a:outerShdw blurRad="38100" dist="38100" dir="2700000" algn="tl">
                    <a:srgbClr val="000000">
                      <a:alpha val="43137"/>
                    </a:srgbClr>
                  </a:outerShdw>
                </a:effectLst>
              </a:rPr>
              <a:t>الكاربوهيدرات</a:t>
            </a:r>
            <a:br>
              <a:rPr lang="en-US" sz="3600" b="1" dirty="0" smtClean="0">
                <a:solidFill>
                  <a:srgbClr val="FFFF00"/>
                </a:solidFill>
                <a:effectLst>
                  <a:outerShdw blurRad="38100" dist="38100" dir="2700000" algn="tl">
                    <a:srgbClr val="000000">
                      <a:alpha val="43137"/>
                    </a:srgbClr>
                  </a:outerShdw>
                </a:effectLst>
              </a:rPr>
            </a:br>
            <a:r>
              <a:rPr lang="en-US" sz="3600" b="1" dirty="0" smtClean="0">
                <a:solidFill>
                  <a:srgbClr val="FFFF00"/>
                </a:solidFill>
                <a:effectLst>
                  <a:outerShdw blurRad="38100" dist="38100" dir="2700000" algn="tl">
                    <a:srgbClr val="000000">
                      <a:alpha val="43137"/>
                    </a:srgbClr>
                  </a:outerShdw>
                </a:effectLst>
              </a:rPr>
              <a:t>                  Classification </a:t>
            </a:r>
            <a:r>
              <a:rPr lang="en-US" sz="3600" b="1" dirty="0">
                <a:solidFill>
                  <a:srgbClr val="FFFF00"/>
                </a:solidFill>
                <a:effectLst>
                  <a:outerShdw blurRad="38100" dist="38100" dir="2700000" algn="tl">
                    <a:srgbClr val="000000">
                      <a:alpha val="43137"/>
                    </a:srgbClr>
                  </a:outerShdw>
                </a:effectLst>
              </a:rPr>
              <a:t>of </a:t>
            </a:r>
            <a:r>
              <a:rPr lang="en-US" sz="3600" b="1" dirty="0" smtClean="0">
                <a:solidFill>
                  <a:srgbClr val="FFFF00"/>
                </a:solidFill>
                <a:effectLst>
                  <a:outerShdw blurRad="38100" dist="38100" dir="2700000" algn="tl">
                    <a:srgbClr val="000000">
                      <a:alpha val="43137"/>
                    </a:srgbClr>
                  </a:outerShdw>
                </a:effectLst>
              </a:rPr>
              <a:t>carbohydrates</a:t>
            </a:r>
            <a:endParaRPr lang="en-US" sz="3600"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lgn="r">
              <a:buNone/>
            </a:pPr>
            <a:r>
              <a:rPr lang="ar-SA" sz="2800" dirty="0">
                <a:solidFill>
                  <a:srgbClr val="FF0000"/>
                </a:solidFill>
              </a:rPr>
              <a:t>هناك ثلاث اصناف رئيسية للكاربوهيدرات بناء على عدد الوحدات </a:t>
            </a:r>
            <a:endParaRPr lang="ar-IQ" sz="2800" dirty="0" smtClean="0">
              <a:solidFill>
                <a:srgbClr val="FF0000"/>
              </a:solidFill>
            </a:endParaRPr>
          </a:p>
          <a:p>
            <a:pPr marL="0" indent="0" algn="r">
              <a:buNone/>
            </a:pPr>
            <a:r>
              <a:rPr lang="ar-SA" sz="2800" dirty="0" smtClean="0">
                <a:solidFill>
                  <a:srgbClr val="FF0000"/>
                </a:solidFill>
              </a:rPr>
              <a:t>البنائية </a:t>
            </a:r>
            <a:r>
              <a:rPr lang="ar-SA" sz="2800" dirty="0">
                <a:solidFill>
                  <a:srgbClr val="FF0000"/>
                </a:solidFill>
              </a:rPr>
              <a:t>التي يحويها السكر </a:t>
            </a:r>
            <a:r>
              <a:rPr lang="ar-SA" sz="2800" dirty="0" smtClean="0">
                <a:solidFill>
                  <a:srgbClr val="FF0000"/>
                </a:solidFill>
              </a:rPr>
              <a:t>:</a:t>
            </a:r>
            <a:endParaRPr lang="ar-IQ" sz="2800" dirty="0" smtClean="0">
              <a:solidFill>
                <a:srgbClr val="FF0000"/>
              </a:solidFill>
            </a:endParaRPr>
          </a:p>
          <a:p>
            <a:pPr marL="514350" lvl="0" indent="-514350" algn="r" rtl="1">
              <a:buFont typeface="+mj-lt"/>
              <a:buAutoNum type="arabicPeriod"/>
            </a:pPr>
            <a:r>
              <a:rPr lang="ar-IQ" sz="3000" b="1" dirty="0">
                <a:solidFill>
                  <a:srgbClr val="002060"/>
                </a:solidFill>
                <a:effectLst>
                  <a:outerShdw blurRad="38100" dist="38100" dir="2700000" algn="tl">
                    <a:srgbClr val="000000">
                      <a:alpha val="43137"/>
                    </a:srgbClr>
                  </a:outerShdw>
                </a:effectLst>
              </a:rPr>
              <a:t>السكريات ألاحادية (سكر بسيط) </a:t>
            </a:r>
            <a:r>
              <a:rPr lang="en-US" sz="3000" b="1" dirty="0">
                <a:solidFill>
                  <a:srgbClr val="002060"/>
                </a:solidFill>
                <a:effectLst>
                  <a:outerShdw blurRad="38100" dist="38100" dir="2700000" algn="tl">
                    <a:srgbClr val="000000">
                      <a:alpha val="43137"/>
                    </a:srgbClr>
                  </a:outerShdw>
                </a:effectLst>
              </a:rPr>
              <a:t> ( </a:t>
            </a:r>
            <a:r>
              <a:rPr lang="en-US" sz="3000" b="1" dirty="0" smtClean="0">
                <a:solidFill>
                  <a:srgbClr val="002060"/>
                </a:solidFill>
                <a:effectLst>
                  <a:outerShdw blurRad="38100" dist="38100" dir="2700000" algn="tl">
                    <a:srgbClr val="000000">
                      <a:alpha val="43137"/>
                    </a:srgbClr>
                  </a:outerShdw>
                </a:effectLst>
              </a:rPr>
              <a:t>Monosaccharaides </a:t>
            </a:r>
            <a:r>
              <a:rPr lang="en-US" sz="3000" b="1" dirty="0">
                <a:solidFill>
                  <a:srgbClr val="002060"/>
                </a:solidFill>
                <a:effectLst>
                  <a:outerShdw blurRad="38100" dist="38100" dir="2700000" algn="tl">
                    <a:srgbClr val="000000">
                      <a:alpha val="43137"/>
                    </a:srgbClr>
                  </a:outerShdw>
                </a:effectLst>
              </a:rPr>
              <a:t>)</a:t>
            </a:r>
          </a:p>
          <a:p>
            <a:pPr algn="r" rtl="1">
              <a:buFont typeface="Wingdings" pitchFamily="2" charset="2"/>
              <a:buChar char="ü"/>
            </a:pPr>
            <a:r>
              <a:rPr lang="ar-SA" sz="2800" dirty="0"/>
              <a:t>غالبا ماتسمي بالسكريات البسيطه </a:t>
            </a:r>
            <a:r>
              <a:rPr lang="en-US" sz="2800" dirty="0"/>
              <a:t>simple sugars </a:t>
            </a:r>
            <a:r>
              <a:rPr lang="ar-SA" sz="2800" dirty="0"/>
              <a:t> وهي الوحدات البنائيه للسكريات </a:t>
            </a:r>
            <a:r>
              <a:rPr lang="ar-SA" sz="2800" dirty="0" smtClean="0"/>
              <a:t>الاخري</a:t>
            </a:r>
            <a:endParaRPr lang="ar-IQ" sz="2800" dirty="0" smtClean="0"/>
          </a:p>
          <a:p>
            <a:pPr algn="r" rtl="1">
              <a:buFont typeface="Wingdings" pitchFamily="2" charset="2"/>
              <a:buChar char="ü"/>
            </a:pPr>
            <a:r>
              <a:rPr lang="ar-SA" sz="2800" dirty="0"/>
              <a:t>تتكون من جزيئة واحد فقط ويتكون من </a:t>
            </a:r>
            <a:r>
              <a:rPr lang="ar-SA" sz="2800" dirty="0" smtClean="0"/>
              <a:t>(</a:t>
            </a:r>
            <a:r>
              <a:rPr lang="en-US" sz="2800" dirty="0" smtClean="0"/>
              <a:t>3</a:t>
            </a:r>
            <a:r>
              <a:rPr lang="ar-SA" sz="2800" dirty="0" smtClean="0"/>
              <a:t>-</a:t>
            </a:r>
            <a:r>
              <a:rPr lang="en-US" sz="2800" dirty="0" smtClean="0"/>
              <a:t>7</a:t>
            </a:r>
            <a:r>
              <a:rPr lang="ar-SA" sz="2800" dirty="0" smtClean="0"/>
              <a:t>) </a:t>
            </a:r>
            <a:r>
              <a:rPr lang="ar-SA" sz="2800" dirty="0"/>
              <a:t>ذرات </a:t>
            </a:r>
            <a:r>
              <a:rPr lang="ar-SA" sz="2800" dirty="0" smtClean="0"/>
              <a:t>كاربون</a:t>
            </a:r>
            <a:endParaRPr lang="ar-IQ" sz="2800" dirty="0" smtClean="0"/>
          </a:p>
          <a:p>
            <a:pPr algn="r" rtl="1">
              <a:buFont typeface="Wingdings" pitchFamily="2" charset="2"/>
              <a:buChar char="ü"/>
            </a:pPr>
            <a:r>
              <a:rPr lang="ar-SA" sz="2800" dirty="0"/>
              <a:t>لايمكن تحليلها الي وحدات اصغر  بوساطة الحوامض </a:t>
            </a:r>
            <a:r>
              <a:rPr lang="ar-SA" sz="2800" dirty="0" smtClean="0"/>
              <a:t>والقواع</a:t>
            </a:r>
            <a:r>
              <a:rPr lang="ar-IQ" sz="2800" dirty="0" smtClean="0"/>
              <a:t>د</a:t>
            </a:r>
          </a:p>
          <a:p>
            <a:pPr algn="r" rtl="1">
              <a:buFont typeface="Wingdings" pitchFamily="2" charset="2"/>
              <a:buChar char="ü"/>
            </a:pPr>
            <a:r>
              <a:rPr lang="ar-SA" sz="2800" dirty="0"/>
              <a:t>وتشمل السكريات الثلاثية </a:t>
            </a:r>
            <a:r>
              <a:rPr lang="en-US" sz="2800" dirty="0"/>
              <a:t>triose</a:t>
            </a:r>
            <a:r>
              <a:rPr lang="ar-SA" sz="2800" dirty="0"/>
              <a:t> والرباعية </a:t>
            </a:r>
            <a:r>
              <a:rPr lang="en-US" sz="2800" dirty="0"/>
              <a:t>tetraose</a:t>
            </a:r>
            <a:r>
              <a:rPr lang="ar-SA" sz="2800" dirty="0"/>
              <a:t> والخماسية بنتوز </a:t>
            </a:r>
            <a:r>
              <a:rPr lang="en-US" sz="2800" dirty="0"/>
              <a:t>Pentose</a:t>
            </a:r>
            <a:r>
              <a:rPr lang="ar-SA" sz="2800" dirty="0"/>
              <a:t> والسداسية  هكسوز </a:t>
            </a:r>
            <a:r>
              <a:rPr lang="en-US" sz="2800" dirty="0"/>
              <a:t>Hexose</a:t>
            </a:r>
            <a:r>
              <a:rPr lang="ar-SA" sz="2800" dirty="0"/>
              <a:t> والسباعيه  هبتوز </a:t>
            </a:r>
            <a:r>
              <a:rPr lang="en-US" sz="2800" dirty="0" smtClean="0"/>
              <a:t>Heptose </a:t>
            </a:r>
            <a:r>
              <a:rPr lang="ar-IQ" sz="2800" dirty="0" smtClean="0"/>
              <a:t>مثل</a:t>
            </a:r>
            <a:r>
              <a:rPr lang="ar-SA" sz="2800" dirty="0" smtClean="0"/>
              <a:t> </a:t>
            </a:r>
            <a:r>
              <a:rPr lang="ar-SA" sz="2800" dirty="0"/>
              <a:t>: الكلوكوز</a:t>
            </a:r>
            <a:r>
              <a:rPr lang="en-US" sz="2800" dirty="0"/>
              <a:t>  ,</a:t>
            </a:r>
            <a:r>
              <a:rPr lang="ar-SA" sz="2800" dirty="0"/>
              <a:t>و الفركـتوز والرايبوز  . </a:t>
            </a:r>
            <a:endParaRPr lang="en-US" sz="2800" dirty="0" smtClean="0"/>
          </a:p>
          <a:p>
            <a:pPr algn="r" rtl="1">
              <a:buFont typeface="Wingdings" pitchFamily="2" charset="2"/>
              <a:buChar char="ü"/>
            </a:pPr>
            <a:r>
              <a:rPr lang="ar-SA" sz="2800" dirty="0" smtClean="0"/>
              <a:t>اكثر </a:t>
            </a:r>
            <a:r>
              <a:rPr lang="ar-SA" sz="2800" dirty="0"/>
              <a:t>السكريات انتشارا في الطبيعه هي السكريات السداسيه </a:t>
            </a:r>
            <a:r>
              <a:rPr lang="en-US" sz="2800" dirty="0"/>
              <a:t>Hexose</a:t>
            </a:r>
            <a:r>
              <a:rPr lang="ar-SA" sz="2800" dirty="0"/>
              <a:t>.</a:t>
            </a:r>
            <a:endParaRPr lang="ar-IQ" sz="2800" dirty="0" smtClean="0"/>
          </a:p>
          <a:p>
            <a:pPr algn="r" rtl="1">
              <a:buFont typeface="Wingdings" pitchFamily="2" charset="2"/>
              <a:buChar char="ü"/>
            </a:pPr>
            <a:endParaRPr lang="en-US" sz="2800" dirty="0">
              <a:solidFill>
                <a:srgbClr val="FF0000"/>
              </a:solidFill>
            </a:endParaRPr>
          </a:p>
        </p:txBody>
      </p:sp>
    </p:spTree>
    <p:extLst>
      <p:ext uri="{BB962C8B-B14F-4D97-AF65-F5344CB8AC3E}">
        <p14:creationId xmlns:p14="http://schemas.microsoft.com/office/powerpoint/2010/main" val="415505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lstStyle/>
          <a:p>
            <a:pPr marL="0" indent="0" algn="r" rtl="1">
              <a:buNone/>
            </a:pPr>
            <a:r>
              <a:rPr lang="en-US" dirty="0" smtClean="0">
                <a:solidFill>
                  <a:srgbClr val="002060"/>
                </a:solidFill>
                <a:effectLst>
                  <a:outerShdw blurRad="38100" dist="38100" dir="2700000" algn="tl">
                    <a:srgbClr val="000000">
                      <a:alpha val="43137"/>
                    </a:srgbClr>
                  </a:outerShdw>
                </a:effectLst>
              </a:rPr>
              <a:t>2</a:t>
            </a:r>
            <a:r>
              <a:rPr lang="ar-IQ" dirty="0" smtClean="0">
                <a:solidFill>
                  <a:srgbClr val="002060"/>
                </a:solidFill>
                <a:effectLst>
                  <a:outerShdw blurRad="38100" dist="38100" dir="2700000" algn="tl">
                    <a:srgbClr val="000000">
                      <a:alpha val="43137"/>
                    </a:srgbClr>
                  </a:outerShdw>
                </a:effectLst>
              </a:rPr>
              <a:t>. </a:t>
            </a:r>
            <a:r>
              <a:rPr lang="ar-IQ" b="1" dirty="0">
                <a:solidFill>
                  <a:srgbClr val="002060"/>
                </a:solidFill>
                <a:effectLst>
                  <a:outerShdw blurRad="38100" dist="38100" dir="2700000" algn="tl">
                    <a:srgbClr val="000000">
                      <a:alpha val="43137"/>
                    </a:srgbClr>
                  </a:outerShdw>
                </a:effectLst>
              </a:rPr>
              <a:t>السكريات قليلة التعدد </a:t>
            </a:r>
            <a:r>
              <a:rPr lang="en-US" b="1" dirty="0" smtClean="0">
                <a:solidFill>
                  <a:srgbClr val="002060"/>
                </a:solidFill>
                <a:effectLst>
                  <a:outerShdw blurRad="38100" dist="38100" dir="2700000" algn="tl">
                    <a:srgbClr val="000000">
                      <a:alpha val="43137"/>
                    </a:srgbClr>
                  </a:outerShdw>
                </a:effectLst>
              </a:rPr>
              <a:t>Oligosaccharides</a:t>
            </a:r>
            <a:endParaRPr lang="ar-IQ" b="1" dirty="0" smtClean="0">
              <a:solidFill>
                <a:srgbClr val="002060"/>
              </a:solidFill>
              <a:effectLst>
                <a:outerShdw blurRad="38100" dist="38100" dir="2700000" algn="tl">
                  <a:srgbClr val="000000">
                    <a:alpha val="43137"/>
                  </a:srgbClr>
                </a:outerShdw>
              </a:effectLst>
            </a:endParaRPr>
          </a:p>
          <a:p>
            <a:pPr algn="r" rtl="1">
              <a:buFont typeface="Wingdings" pitchFamily="2" charset="2"/>
              <a:buChar char="ü"/>
            </a:pPr>
            <a:r>
              <a:rPr lang="ar-SA" sz="2800" dirty="0"/>
              <a:t>وتشمل السكريات التي تنشأ من </a:t>
            </a:r>
            <a:r>
              <a:rPr lang="ar-SA" sz="2800" dirty="0" smtClean="0"/>
              <a:t>(</a:t>
            </a:r>
            <a:r>
              <a:rPr lang="en-US" sz="2800" dirty="0" smtClean="0"/>
              <a:t>2</a:t>
            </a:r>
            <a:r>
              <a:rPr lang="ar-SA" sz="2800" dirty="0" smtClean="0"/>
              <a:t>-</a:t>
            </a:r>
            <a:r>
              <a:rPr lang="en-US" sz="2800" dirty="0" smtClean="0"/>
              <a:t>10</a:t>
            </a:r>
            <a:r>
              <a:rPr lang="ar-SA" sz="2800" dirty="0" smtClean="0"/>
              <a:t>) </a:t>
            </a:r>
            <a:r>
              <a:rPr lang="ar-SA" sz="2800" dirty="0"/>
              <a:t>وحدات من السكريات الاحادية مرتبطة باواصر </a:t>
            </a:r>
            <a:r>
              <a:rPr lang="ar-SA" sz="2800" dirty="0" smtClean="0"/>
              <a:t>تساهمة</a:t>
            </a:r>
            <a:endParaRPr lang="en-US" sz="2800" dirty="0" smtClean="0"/>
          </a:p>
          <a:p>
            <a:pPr algn="r" rtl="1">
              <a:buFont typeface="Wingdings" pitchFamily="2" charset="2"/>
              <a:buChar char="ü"/>
            </a:pPr>
            <a:r>
              <a:rPr lang="ar-SA" sz="2800" dirty="0"/>
              <a:t>كمياتها في الطبيعة قليلة وأهما السكريات الثنائيه </a:t>
            </a:r>
            <a:r>
              <a:rPr lang="en-US" sz="2800" dirty="0" smtClean="0"/>
              <a:t>disaccharides</a:t>
            </a:r>
            <a:r>
              <a:rPr lang="ar-IQ" sz="2800" dirty="0" smtClean="0"/>
              <a:t> </a:t>
            </a:r>
            <a:r>
              <a:rPr lang="ar-SA" sz="2800" dirty="0"/>
              <a:t>وهي ناتجة عن اتحاد جزأين من السكريات الاحادية </a:t>
            </a:r>
            <a:r>
              <a:rPr lang="ar-SA" sz="2800" dirty="0" smtClean="0"/>
              <a:t>السداسية</a:t>
            </a:r>
            <a:endParaRPr lang="ar-IQ" sz="2800" dirty="0" smtClean="0"/>
          </a:p>
          <a:p>
            <a:pPr algn="r" rtl="1">
              <a:buFont typeface="Wingdings" pitchFamily="2" charset="2"/>
              <a:buChar char="ü"/>
            </a:pPr>
            <a:r>
              <a:rPr lang="ar-SA" sz="2800" dirty="0"/>
              <a:t>واهمها السكروز الذي يتكون من سكر الكلكوز والفركتوز( يتحلل السكر الثنائي بوجود حامض او انزيم معين الى مكوناته من السكريات البسيطه</a:t>
            </a:r>
            <a:r>
              <a:rPr lang="ar-SA" sz="2800" dirty="0" smtClean="0"/>
              <a:t>).</a:t>
            </a:r>
            <a:endParaRPr lang="ar-IQ" sz="2800" dirty="0" smtClean="0"/>
          </a:p>
          <a:p>
            <a:pPr marL="0" indent="0" algn="r" rtl="1">
              <a:buNone/>
            </a:pPr>
            <a:endParaRPr lang="en-US" dirty="0" smtClean="0"/>
          </a:p>
          <a:p>
            <a:pPr algn="r" rtl="1">
              <a:buFont typeface="Wingdings" pitchFamily="2" charset="2"/>
              <a:buChar char="ü"/>
            </a:pPr>
            <a:endParaRPr lang="en-US" dirty="0" smtClean="0"/>
          </a:p>
          <a:p>
            <a:pPr algn="r" rtl="1">
              <a:buFont typeface="Wingdings" pitchFamily="2" charset="2"/>
              <a:buChar char="ü"/>
            </a:pPr>
            <a:endParaRPr lang="en-US" dirty="0">
              <a:solidFill>
                <a:srgbClr val="002060"/>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4221088"/>
            <a:ext cx="7416824"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7604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616624"/>
          </a:xfrm>
        </p:spPr>
        <p:txBody>
          <a:bodyPr/>
          <a:lstStyle/>
          <a:p>
            <a:pPr marL="0" indent="0" algn="r" rtl="1">
              <a:buNone/>
            </a:pPr>
            <a:r>
              <a:rPr lang="en-US" b="1" dirty="0" smtClean="0">
                <a:solidFill>
                  <a:srgbClr val="002060"/>
                </a:solidFill>
                <a:effectLst>
                  <a:outerShdw blurRad="38100" dist="38100" dir="2700000" algn="tl">
                    <a:srgbClr val="000000">
                      <a:alpha val="43137"/>
                    </a:srgbClr>
                  </a:outerShdw>
                </a:effectLst>
              </a:rPr>
              <a:t>3</a:t>
            </a:r>
            <a:r>
              <a:rPr lang="ar-IQ" b="1" dirty="0" smtClean="0">
                <a:solidFill>
                  <a:srgbClr val="002060"/>
                </a:solidFill>
                <a:effectLst>
                  <a:outerShdw blurRad="38100" dist="38100" dir="2700000" algn="tl">
                    <a:srgbClr val="000000">
                      <a:alpha val="43137"/>
                    </a:srgbClr>
                  </a:outerShdw>
                </a:effectLst>
              </a:rPr>
              <a:t>. </a:t>
            </a:r>
            <a:r>
              <a:rPr lang="ar-IQ" b="1" dirty="0">
                <a:solidFill>
                  <a:srgbClr val="002060"/>
                </a:solidFill>
                <a:effectLst>
                  <a:outerShdw blurRad="38100" dist="38100" dir="2700000" algn="tl">
                    <a:srgbClr val="000000">
                      <a:alpha val="43137"/>
                    </a:srgbClr>
                  </a:outerShdw>
                </a:effectLst>
              </a:rPr>
              <a:t>السكريات المتعددة </a:t>
            </a:r>
            <a:r>
              <a:rPr lang="en-US" b="1" dirty="0" smtClean="0">
                <a:solidFill>
                  <a:srgbClr val="002060"/>
                </a:solidFill>
                <a:effectLst>
                  <a:outerShdw blurRad="38100" dist="38100" dir="2700000" algn="tl">
                    <a:srgbClr val="000000">
                      <a:alpha val="43137"/>
                    </a:srgbClr>
                  </a:outerShdw>
                </a:effectLst>
              </a:rPr>
              <a:t>Polysaccharides </a:t>
            </a:r>
            <a:r>
              <a:rPr lang="ar-IQ" b="1" dirty="0" smtClean="0">
                <a:solidFill>
                  <a:srgbClr val="002060"/>
                </a:solidFill>
                <a:effectLst>
                  <a:outerShdw blurRad="38100" dist="38100" dir="2700000" algn="tl">
                    <a:srgbClr val="000000">
                      <a:alpha val="43137"/>
                    </a:srgbClr>
                  </a:outerShdw>
                </a:effectLst>
              </a:rPr>
              <a:t>                                             </a:t>
            </a:r>
          </a:p>
          <a:p>
            <a:pPr algn="r" rtl="1">
              <a:buFont typeface="Wingdings" pitchFamily="2" charset="2"/>
              <a:buChar char="ü"/>
            </a:pPr>
            <a:r>
              <a:rPr lang="ar-SA" sz="2800" dirty="0"/>
              <a:t>تتكون السكريات المتعدده من سلاسل متعدده ( </a:t>
            </a:r>
            <a:r>
              <a:rPr lang="en-US" sz="2800" dirty="0"/>
              <a:t>polymer</a:t>
            </a:r>
            <a:r>
              <a:rPr lang="ar-SA" sz="2800" dirty="0"/>
              <a:t>) من السكريات الاحادية لنوع واحد او </a:t>
            </a:r>
            <a:r>
              <a:rPr lang="ar-SA" sz="2800" dirty="0" smtClean="0"/>
              <a:t>نوعين</a:t>
            </a:r>
            <a:endParaRPr lang="ar-IQ" sz="2800" dirty="0" smtClean="0"/>
          </a:p>
          <a:p>
            <a:pPr algn="r" rtl="1">
              <a:buFont typeface="Wingdings" pitchFamily="2" charset="2"/>
              <a:buChar char="ü"/>
            </a:pPr>
            <a:r>
              <a:rPr lang="ar-SA" sz="2800" dirty="0"/>
              <a:t>مثل الكلايكوجين و النشأ( الذي يتكون من وحدات بنائيه من سكر الكلكوز</a:t>
            </a:r>
            <a:r>
              <a:rPr lang="ar-SA" sz="2800" dirty="0" smtClean="0"/>
              <a:t>)</a:t>
            </a:r>
            <a:endParaRPr lang="ar-IQ" sz="2800" dirty="0" smtClean="0"/>
          </a:p>
          <a:p>
            <a:pPr algn="r" rtl="1">
              <a:buFont typeface="Wingdings" pitchFamily="2" charset="2"/>
              <a:buChar char="ü"/>
            </a:pPr>
            <a:r>
              <a:rPr lang="ar-SA" sz="2800" dirty="0"/>
              <a:t>تتحل السكريات المتعددة بوجود حامض او انزيم معين الى عدد من السكريات الاحادية. </a:t>
            </a:r>
            <a:endParaRPr lang="en-US" sz="2800" dirty="0"/>
          </a:p>
          <a:p>
            <a:pPr marL="0" indent="0" algn="r" rtl="1">
              <a:buNone/>
            </a:pPr>
            <a:endParaRPr lang="en-US" sz="2800" b="1" dirty="0">
              <a:solidFill>
                <a:srgbClr val="002060"/>
              </a:solidFill>
              <a:effectLst>
                <a:outerShdw blurRad="38100" dist="38100" dir="2700000" algn="tl">
                  <a:srgbClr val="000000">
                    <a:alpha val="43137"/>
                  </a:srgbClr>
                </a:outerShdw>
              </a:effectLst>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3933056"/>
            <a:ext cx="8352928"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2466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solidFill>
                  <a:srgbClr val="FFFF00"/>
                </a:solidFill>
              </a:rPr>
              <a:t>الايزومرات </a:t>
            </a:r>
            <a:r>
              <a:rPr lang="ar-IQ" b="1" dirty="0">
                <a:solidFill>
                  <a:srgbClr val="FFFF00"/>
                </a:solidFill>
              </a:rPr>
              <a:t>الهندسية للسكريات الاحاديه  </a:t>
            </a:r>
            <a:r>
              <a:rPr lang="en-US" b="1" dirty="0">
                <a:solidFill>
                  <a:srgbClr val="FFFF00"/>
                </a:solidFill>
              </a:rPr>
              <a:t>Stereoisomers in monosaccharide</a:t>
            </a:r>
            <a:endParaRPr lang="en-US" dirty="0">
              <a:solidFill>
                <a:srgbClr val="FFFF00"/>
              </a:solidFill>
            </a:endParaRPr>
          </a:p>
        </p:txBody>
      </p:sp>
      <p:sp>
        <p:nvSpPr>
          <p:cNvPr id="3" name="Content Placeholder 2"/>
          <p:cNvSpPr>
            <a:spLocks noGrp="1"/>
          </p:cNvSpPr>
          <p:nvPr>
            <p:ph idx="1"/>
          </p:nvPr>
        </p:nvSpPr>
        <p:spPr/>
        <p:txBody>
          <a:bodyPr>
            <a:normAutofit/>
          </a:bodyPr>
          <a:lstStyle/>
          <a:p>
            <a:pPr algn="r" rtl="1">
              <a:buFont typeface="Wingdings" pitchFamily="2" charset="2"/>
              <a:buChar char="Ø"/>
            </a:pPr>
            <a:r>
              <a:rPr lang="ar-SA" sz="2800" dirty="0"/>
              <a:t>يعتبر الكليسر الديهايد </a:t>
            </a:r>
            <a:r>
              <a:rPr lang="en-US" sz="2800" dirty="0"/>
              <a:t>glyceraldehyde</a:t>
            </a:r>
            <a:r>
              <a:rPr lang="ar-SA" sz="2800" dirty="0"/>
              <a:t> ابسط انواع الكربوهيدرات ويظهر نوعين من الايزومرات والتي تكونان صورة مراه لبعضهما </a:t>
            </a:r>
            <a:r>
              <a:rPr lang="ar-SA" sz="2800" dirty="0" smtClean="0"/>
              <a:t>البعض</a:t>
            </a:r>
            <a:endParaRPr lang="ar-IQ" sz="2800" dirty="0" smtClean="0"/>
          </a:p>
          <a:p>
            <a:pPr marL="0" indent="0" algn="r" rtl="1">
              <a:buNone/>
            </a:pPr>
            <a:endParaRPr lang="en-US" sz="2800"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2647950"/>
            <a:ext cx="6120680" cy="3373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5517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solidFill>
                  <a:srgbClr val="FFFF00"/>
                </a:solidFill>
                <a:effectLst>
                  <a:outerShdw blurRad="38100" dist="38100" dir="2700000" algn="tl">
                    <a:srgbClr val="000000">
                      <a:alpha val="43137"/>
                    </a:srgbClr>
                  </a:outerShdw>
                </a:effectLst>
              </a:rPr>
              <a:t>ذرات الكاربون الكيراليه </a:t>
            </a:r>
            <a:r>
              <a:rPr lang="en-US" sz="3200" b="1" dirty="0">
                <a:solidFill>
                  <a:srgbClr val="FFFF00"/>
                </a:solidFill>
                <a:effectLst>
                  <a:outerShdw blurRad="38100" dist="38100" dir="2700000" algn="tl">
                    <a:srgbClr val="000000">
                      <a:alpha val="43137"/>
                    </a:srgbClr>
                  </a:outerShdw>
                </a:effectLst>
              </a:rPr>
              <a:t>Chiral carbons</a:t>
            </a:r>
            <a:endParaRPr lang="en-US" sz="3200"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r" rtl="1">
              <a:buNone/>
            </a:pPr>
            <a:r>
              <a:rPr lang="ar-SA" sz="2800" dirty="0"/>
              <a:t>وهي ذره الكاربون المرتبطه باربع مجاميع مختلفة , وان عدد من المركبات العضوية ومن ضمنها الكربوهيدرات تحتوي على اكثر من ذرة كيراليه (ذرة غير متناظرة</a:t>
            </a:r>
            <a:r>
              <a:rPr lang="ar-SA" sz="2800" dirty="0" smtClean="0"/>
              <a:t>).</a:t>
            </a:r>
            <a:endParaRPr lang="ar-IQ" sz="2800" dirty="0" smtClean="0"/>
          </a:p>
          <a:p>
            <a:pPr marL="0" indent="0" algn="r" rtl="1">
              <a:buNone/>
            </a:pPr>
            <a:endParaRPr lang="en-US" sz="28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140968"/>
            <a:ext cx="6480720"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475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TotalTime>
  <Words>1504</Words>
  <Application>Microsoft Office PowerPoint</Application>
  <PresentationFormat>On-screen Show (4:3)</PresentationFormat>
  <Paragraphs>114</Paragraphs>
  <Slides>24</Slides>
  <Notes>15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الكربوهيدرات Carbohydrates </vt:lpstr>
      <vt:lpstr>PowerPoint Presentation</vt:lpstr>
      <vt:lpstr>PowerPoint Presentation</vt:lpstr>
      <vt:lpstr>اهمية الكاربوهيدرات  Importance of carbohydrates</vt:lpstr>
      <vt:lpstr>تصنيف الكاربوهيدرات                   Classification of carbohydrates</vt:lpstr>
      <vt:lpstr>PowerPoint Presentation</vt:lpstr>
      <vt:lpstr>PowerPoint Presentation</vt:lpstr>
      <vt:lpstr>الايزومرات الهندسية للسكريات الاحاديه  Stereoisomers in monosaccharide</vt:lpstr>
      <vt:lpstr>ذرات الكاربون الكيراليه Chiral carbons</vt:lpstr>
      <vt:lpstr>قاعدة 2n Rule</vt:lpstr>
      <vt:lpstr>PowerPoint Presentation</vt:lpstr>
      <vt:lpstr>الفعاله الضوئيه Optical Activity</vt:lpstr>
      <vt:lpstr>PowerPoint Presentation</vt:lpstr>
      <vt:lpstr>تصنيف السكريات الأحاديه Classification of Monosaccharaides</vt:lpstr>
      <vt:lpstr>PowerPoint Presentation</vt:lpstr>
      <vt:lpstr>PowerPoint Presentation</vt:lpstr>
      <vt:lpstr>PowerPoint Presentation</vt:lpstr>
      <vt:lpstr>PowerPoint Presentation</vt:lpstr>
      <vt:lpstr>المشتقات الحيويه المهمه للسكريات الأحاديه </vt:lpstr>
      <vt:lpstr>PowerPoint Presentation</vt:lpstr>
      <vt:lpstr>السكريات الثنائية Disaccharides</vt:lpstr>
      <vt:lpstr>سكريات متعددة Polysaccharides</vt:lpstr>
      <vt:lpstr>يحتوي النشأ على نوعين من السكريات المتعددة وهما:</vt:lpstr>
      <vt:lpstr>2 ــ السكريات من أصل حيواني (النشا الحيواني) </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الكربوهيدرات Carbohydrates </dc:title>
  <dc:creator>InteL</dc:creator>
  <cp:lastModifiedBy>InteL</cp:lastModifiedBy>
  <cp:revision>77</cp:revision>
  <dcterms:created xsi:type="dcterms:W3CDTF">2016-10-04T15:59:47Z</dcterms:created>
  <dcterms:modified xsi:type="dcterms:W3CDTF">2018-11-14T07:20:17Z</dcterms:modified>
</cp:coreProperties>
</file>